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4"/>
  </p:notesMasterIdLst>
  <p:handoutMasterIdLst>
    <p:handoutMasterId r:id="rId55"/>
  </p:handoutMasterIdLst>
  <p:sldIdLst>
    <p:sldId id="256" r:id="rId5"/>
    <p:sldId id="262" r:id="rId6"/>
    <p:sldId id="2259" r:id="rId7"/>
    <p:sldId id="2260" r:id="rId8"/>
    <p:sldId id="1067" r:id="rId9"/>
    <p:sldId id="2262" r:id="rId10"/>
    <p:sldId id="2261" r:id="rId11"/>
    <p:sldId id="1062" r:id="rId12"/>
    <p:sldId id="357" r:id="rId13"/>
    <p:sldId id="1033" r:id="rId14"/>
    <p:sldId id="2263" r:id="rId15"/>
    <p:sldId id="2265" r:id="rId16"/>
    <p:sldId id="2208" r:id="rId17"/>
    <p:sldId id="449" r:id="rId18"/>
    <p:sldId id="2266" r:id="rId19"/>
    <p:sldId id="2267" r:id="rId20"/>
    <p:sldId id="2268" r:id="rId21"/>
    <p:sldId id="2269" r:id="rId22"/>
    <p:sldId id="1034" r:id="rId23"/>
    <p:sldId id="2270" r:id="rId24"/>
    <p:sldId id="2271" r:id="rId25"/>
    <p:sldId id="1136" r:id="rId26"/>
    <p:sldId id="2232" r:id="rId27"/>
    <p:sldId id="2231" r:id="rId28"/>
    <p:sldId id="2233" r:id="rId29"/>
    <p:sldId id="2234" r:id="rId30"/>
    <p:sldId id="2235" r:id="rId31"/>
    <p:sldId id="2236" r:id="rId32"/>
    <p:sldId id="2237" r:id="rId33"/>
    <p:sldId id="2238" r:id="rId34"/>
    <p:sldId id="2239" r:id="rId35"/>
    <p:sldId id="2240" r:id="rId36"/>
    <p:sldId id="2241" r:id="rId37"/>
    <p:sldId id="2242" r:id="rId38"/>
    <p:sldId id="2254" r:id="rId39"/>
    <p:sldId id="2255" r:id="rId40"/>
    <p:sldId id="2256" r:id="rId41"/>
    <p:sldId id="2257" r:id="rId42"/>
    <p:sldId id="2252" r:id="rId43"/>
    <p:sldId id="2243" r:id="rId44"/>
    <p:sldId id="2244" r:id="rId45"/>
    <p:sldId id="2245" r:id="rId46"/>
    <p:sldId id="2246" r:id="rId47"/>
    <p:sldId id="2247" r:id="rId48"/>
    <p:sldId id="2248" r:id="rId49"/>
    <p:sldId id="2249" r:id="rId50"/>
    <p:sldId id="2258" r:id="rId51"/>
    <p:sldId id="1078" r:id="rId52"/>
    <p:sldId id="2251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Brien, Tipper [COMRES/WR/STL]" initials="OT[" lastIdx="3" clrIdx="0">
    <p:extLst>
      <p:ext uri="{19B8F6BF-5375-455C-9EA6-DF929625EA0E}">
        <p15:presenceInfo xmlns:p15="http://schemas.microsoft.com/office/powerpoint/2012/main" userId="S::tipper.obrien@emerson.com::bfc7a648-22f9-4be1-aba9-655b182c8831" providerId="AD"/>
      </p:ext>
    </p:extLst>
  </p:cmAuthor>
  <p:cmAuthor id="2" name="Kasey" initials="K" lastIdx="1" clrIdx="1">
    <p:extLst>
      <p:ext uri="{19B8F6BF-5375-455C-9EA6-DF929625EA0E}">
        <p15:presenceInfo xmlns:p15="http://schemas.microsoft.com/office/powerpoint/2012/main" userId="4277ba44e16e907b" providerId="Windows Live"/>
      </p:ext>
    </p:extLst>
  </p:cmAuthor>
  <p:cmAuthor id="3" name="Vie, David L [COMRES/WR/STL]" initials="V[" lastIdx="13" clrIdx="2">
    <p:extLst>
      <p:ext uri="{19B8F6BF-5375-455C-9EA6-DF929625EA0E}">
        <p15:presenceInfo xmlns:p15="http://schemas.microsoft.com/office/powerpoint/2012/main" userId="S::david.vie@emerson.com::ce483ac8-1109-49f2-884c-edd4d81b963f" providerId="AD"/>
      </p:ext>
    </p:extLst>
  </p:cmAuthor>
  <p:cmAuthor id="4" name="Fultz, Jim [COMRES/WR/STL]" initials="F[" lastIdx="10" clrIdx="3">
    <p:extLst>
      <p:ext uri="{19B8F6BF-5375-455C-9EA6-DF929625EA0E}">
        <p15:presenceInfo xmlns:p15="http://schemas.microsoft.com/office/powerpoint/2012/main" userId="S::jim.fultz@emerson.com::24569b60-76b7-4742-9f4b-bffa35888e22" providerId="AD"/>
      </p:ext>
    </p:extLst>
  </p:cmAuthor>
  <p:cmAuthor id="5" name="Young, Emily [COMRES/WR/STL]" initials="Y[" lastIdx="8" clrIdx="4">
    <p:extLst>
      <p:ext uri="{19B8F6BF-5375-455C-9EA6-DF929625EA0E}">
        <p15:presenceInfo xmlns:p15="http://schemas.microsoft.com/office/powerpoint/2012/main" userId="S::emily.young@emerson.com::c47e6d21-3741-4864-b956-6f3495cfef49" providerId="AD"/>
      </p:ext>
    </p:extLst>
  </p:cmAuthor>
  <p:cmAuthor id="6" name="Kemp, Bryan [COMRES/WR/STL]" initials="K[" lastIdx="5" clrIdx="5">
    <p:extLst>
      <p:ext uri="{19B8F6BF-5375-455C-9EA6-DF929625EA0E}">
        <p15:presenceInfo xmlns:p15="http://schemas.microsoft.com/office/powerpoint/2012/main" userId="S::bryan.kemp@emerson.com::3e2b1a13-55a8-4f7a-b2bc-31d4b45361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145"/>
    <a:srgbClr val="2E383E"/>
    <a:srgbClr val="62BB46"/>
    <a:srgbClr val="901C8D"/>
    <a:srgbClr val="00BBEE"/>
    <a:srgbClr val="CBD0DB"/>
    <a:srgbClr val="E7E9EE"/>
    <a:srgbClr val="FF9999"/>
    <a:srgbClr val="00A4D2"/>
    <a:srgbClr val="007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743B4-2604-5AE1-7841-8EF0FF40785F}" v="3" dt="2021-08-04T19:30:27.960"/>
    <p1510:client id="{9CD32DC3-3C46-F74D-943B-55BF48FC6CCD}" v="351" dt="2021-08-05T14:39:05.631"/>
    <p1510:client id="{BC2DFCB0-B170-EE77-4CF8-9870834046E0}" v="4" dt="2021-08-04T20:39:04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5"/>
    <p:restoredTop sz="94296"/>
  </p:normalViewPr>
  <p:slideViewPr>
    <p:cSldViewPr snapToGrid="0" snapToObjects="1">
      <p:cViewPr varScale="1">
        <p:scale>
          <a:sx n="116" d="100"/>
          <a:sy n="116" d="100"/>
        </p:scale>
        <p:origin x="944" y="184"/>
      </p:cViewPr>
      <p:guideLst>
        <p:guide orient="horz" pos="912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8D064-34BA-44A2-81E1-930ADBAB24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8AF40F-DBE3-4178-A1F5-C4DE14542DF9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1969</a:t>
          </a:r>
        </a:p>
      </dgm:t>
    </dgm:pt>
    <dgm:pt modelId="{D8C97F74-D97F-4379-9A42-5D46EC796845}" type="parTrans" cxnId="{1DC7B3F3-9EA5-45EB-855A-566A8EA67F87}">
      <dgm:prSet/>
      <dgm:spPr/>
      <dgm:t>
        <a:bodyPr/>
        <a:lstStyle/>
        <a:p>
          <a:endParaRPr lang="en-US"/>
        </a:p>
      </dgm:t>
    </dgm:pt>
    <dgm:pt modelId="{F1B13173-3269-4A60-ACAB-0F64B70D1A5C}" type="sibTrans" cxnId="{1DC7B3F3-9EA5-45EB-855A-566A8EA67F87}">
      <dgm:prSet/>
      <dgm:spPr/>
      <dgm:t>
        <a:bodyPr/>
        <a:lstStyle/>
        <a:p>
          <a:endParaRPr lang="en-US"/>
        </a:p>
      </dgm:t>
    </dgm:pt>
    <dgm:pt modelId="{779D3B34-5D58-49A3-B4C2-C4852E3944F0}">
      <dgm:prSet phldrT="[Text]"/>
      <dgm:spPr>
        <a:solidFill>
          <a:schemeClr val="accent5"/>
        </a:solidFill>
      </dgm:spPr>
      <dgm:t>
        <a:bodyPr/>
        <a:lstStyle/>
        <a:p>
          <a:r>
            <a:rPr lang="en-US"/>
            <a:t>1987</a:t>
          </a:r>
        </a:p>
      </dgm:t>
    </dgm:pt>
    <dgm:pt modelId="{2A2BF986-78D8-4DAD-BD0E-777AAFEA009B}" type="parTrans" cxnId="{6955DF52-82C7-432D-A86F-0A32B371484D}">
      <dgm:prSet/>
      <dgm:spPr/>
      <dgm:t>
        <a:bodyPr/>
        <a:lstStyle/>
        <a:p>
          <a:endParaRPr lang="en-US"/>
        </a:p>
      </dgm:t>
    </dgm:pt>
    <dgm:pt modelId="{061102E4-1352-40BF-9B5E-5C6EDCC92D2F}" type="sibTrans" cxnId="{6955DF52-82C7-432D-A86F-0A32B371484D}">
      <dgm:prSet/>
      <dgm:spPr/>
      <dgm:t>
        <a:bodyPr/>
        <a:lstStyle/>
        <a:p>
          <a:endParaRPr lang="en-US"/>
        </a:p>
      </dgm:t>
    </dgm:pt>
    <dgm:pt modelId="{9FB0F1D3-8E77-4B60-82B0-17CC812A70EE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1995</a:t>
          </a:r>
        </a:p>
      </dgm:t>
    </dgm:pt>
    <dgm:pt modelId="{F179B2EB-91A0-4882-BC06-1D4D67AFCBDB}" type="parTrans" cxnId="{48121B24-DD5E-4166-AE02-06B082A883FC}">
      <dgm:prSet/>
      <dgm:spPr/>
      <dgm:t>
        <a:bodyPr/>
        <a:lstStyle/>
        <a:p>
          <a:endParaRPr lang="en-US"/>
        </a:p>
      </dgm:t>
    </dgm:pt>
    <dgm:pt modelId="{44649DD4-40CA-4D82-A11F-275B61EB0A88}" type="sibTrans" cxnId="{48121B24-DD5E-4166-AE02-06B082A883FC}">
      <dgm:prSet/>
      <dgm:spPr/>
      <dgm:t>
        <a:bodyPr/>
        <a:lstStyle/>
        <a:p>
          <a:endParaRPr lang="en-US"/>
        </a:p>
      </dgm:t>
    </dgm:pt>
    <dgm:pt modelId="{B29D43EA-1A0C-4ADA-82DD-4F68EDF8DE82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1994</a:t>
          </a:r>
        </a:p>
      </dgm:t>
    </dgm:pt>
    <dgm:pt modelId="{2978820F-ABF7-4757-BD18-70184FAC11F3}" type="parTrans" cxnId="{A8975398-C69D-4769-A493-EBBAB12B1309}">
      <dgm:prSet/>
      <dgm:spPr/>
      <dgm:t>
        <a:bodyPr/>
        <a:lstStyle/>
        <a:p>
          <a:endParaRPr lang="en-US"/>
        </a:p>
      </dgm:t>
    </dgm:pt>
    <dgm:pt modelId="{F80C67FA-15FE-4C7C-ABAE-7F427DC09B56}" type="sibTrans" cxnId="{A8975398-C69D-4769-A493-EBBAB12B1309}">
      <dgm:prSet/>
      <dgm:spPr/>
      <dgm:t>
        <a:bodyPr/>
        <a:lstStyle/>
        <a:p>
          <a:endParaRPr lang="en-US"/>
        </a:p>
      </dgm:t>
    </dgm:pt>
    <dgm:pt modelId="{C36FAE9E-F83F-4DF4-94AF-23AD2E150BDA}">
      <dgm:prSet phldrT="[Text]"/>
      <dgm:spPr/>
      <dgm:t>
        <a:bodyPr/>
        <a:lstStyle/>
        <a:p>
          <a:r>
            <a:rPr lang="en-US"/>
            <a:t>2006</a:t>
          </a:r>
        </a:p>
      </dgm:t>
    </dgm:pt>
    <dgm:pt modelId="{911878AC-A662-4044-B4CA-B2F12C9E1E0A}" type="parTrans" cxnId="{CE90EAA4-8833-43FC-93E7-D4C4D4E85DE9}">
      <dgm:prSet/>
      <dgm:spPr/>
      <dgm:t>
        <a:bodyPr/>
        <a:lstStyle/>
        <a:p>
          <a:endParaRPr lang="en-US"/>
        </a:p>
      </dgm:t>
    </dgm:pt>
    <dgm:pt modelId="{814B0503-C51E-4353-8B26-4A1F23D339F7}" type="sibTrans" cxnId="{CE90EAA4-8833-43FC-93E7-D4C4D4E85DE9}">
      <dgm:prSet/>
      <dgm:spPr/>
      <dgm:t>
        <a:bodyPr/>
        <a:lstStyle/>
        <a:p>
          <a:endParaRPr lang="en-US"/>
        </a:p>
      </dgm:t>
    </dgm:pt>
    <dgm:pt modelId="{ABD1D11E-6D25-4993-8B0A-898F89B22135}" type="pres">
      <dgm:prSet presAssocID="{38D8D064-34BA-44A2-81E1-930ADBAB2451}" presName="Name0" presStyleCnt="0">
        <dgm:presLayoutVars>
          <dgm:dir/>
          <dgm:animLvl val="lvl"/>
          <dgm:resizeHandles val="exact"/>
        </dgm:presLayoutVars>
      </dgm:prSet>
      <dgm:spPr/>
    </dgm:pt>
    <dgm:pt modelId="{85EE9E24-4CF5-4B31-94EE-01EB7C81DAE4}" type="pres">
      <dgm:prSet presAssocID="{488AF40F-DBE3-4178-A1F5-C4DE14542DF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064B759-71DC-4818-ADF8-20BCA9671000}" type="pres">
      <dgm:prSet presAssocID="{F1B13173-3269-4A60-ACAB-0F64B70D1A5C}" presName="parTxOnlySpace" presStyleCnt="0"/>
      <dgm:spPr/>
    </dgm:pt>
    <dgm:pt modelId="{1B33860C-66BB-404C-B480-C8C81A202D20}" type="pres">
      <dgm:prSet presAssocID="{779D3B34-5D58-49A3-B4C2-C4852E3944F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254BFAF-BEEC-48E4-9AA2-B1A7E46D75B1}" type="pres">
      <dgm:prSet presAssocID="{061102E4-1352-40BF-9B5E-5C6EDCC92D2F}" presName="parTxOnlySpace" presStyleCnt="0"/>
      <dgm:spPr/>
    </dgm:pt>
    <dgm:pt modelId="{E8648EA0-07B1-41C3-A14D-77265F772C7A}" type="pres">
      <dgm:prSet presAssocID="{B29D43EA-1A0C-4ADA-82DD-4F68EDF8DE8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25A194E-D371-4AD9-AC6E-400FC2B35F93}" type="pres">
      <dgm:prSet presAssocID="{F80C67FA-15FE-4C7C-ABAE-7F427DC09B56}" presName="parTxOnlySpace" presStyleCnt="0"/>
      <dgm:spPr/>
    </dgm:pt>
    <dgm:pt modelId="{A73E4617-BBA1-4ABE-8F17-7496F69B6292}" type="pres">
      <dgm:prSet presAssocID="{9FB0F1D3-8E77-4B60-82B0-17CC812A70E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8DD4CC7-428C-41D3-8FF0-2CDBFEA1FF99}" type="pres">
      <dgm:prSet presAssocID="{44649DD4-40CA-4D82-A11F-275B61EB0A88}" presName="parTxOnlySpace" presStyleCnt="0"/>
      <dgm:spPr/>
    </dgm:pt>
    <dgm:pt modelId="{C6A81EF5-6F4B-4317-A454-011367A3CA34}" type="pres">
      <dgm:prSet presAssocID="{C36FAE9E-F83F-4DF4-94AF-23AD2E150BD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77A841A-3113-4FC8-A48A-FB40CC19296B}" type="presOf" srcId="{38D8D064-34BA-44A2-81E1-930ADBAB2451}" destId="{ABD1D11E-6D25-4993-8B0A-898F89B22135}" srcOrd="0" destOrd="0" presId="urn:microsoft.com/office/officeart/2005/8/layout/chevron1"/>
    <dgm:cxn modelId="{48121B24-DD5E-4166-AE02-06B082A883FC}" srcId="{38D8D064-34BA-44A2-81E1-930ADBAB2451}" destId="{9FB0F1D3-8E77-4B60-82B0-17CC812A70EE}" srcOrd="3" destOrd="0" parTransId="{F179B2EB-91A0-4882-BC06-1D4D67AFCBDB}" sibTransId="{44649DD4-40CA-4D82-A11F-275B61EB0A88}"/>
    <dgm:cxn modelId="{7EE15036-B3A8-4C5B-941A-CEE0DB671568}" type="presOf" srcId="{9FB0F1D3-8E77-4B60-82B0-17CC812A70EE}" destId="{A73E4617-BBA1-4ABE-8F17-7496F69B6292}" srcOrd="0" destOrd="0" presId="urn:microsoft.com/office/officeart/2005/8/layout/chevron1"/>
    <dgm:cxn modelId="{DDBA4747-E4E4-4025-BE22-D9E34EC9882E}" type="presOf" srcId="{B29D43EA-1A0C-4ADA-82DD-4F68EDF8DE82}" destId="{E8648EA0-07B1-41C3-A14D-77265F772C7A}" srcOrd="0" destOrd="0" presId="urn:microsoft.com/office/officeart/2005/8/layout/chevron1"/>
    <dgm:cxn modelId="{18BC8F51-28E5-4F08-BD23-DB0BCF55F707}" type="presOf" srcId="{C36FAE9E-F83F-4DF4-94AF-23AD2E150BDA}" destId="{C6A81EF5-6F4B-4317-A454-011367A3CA34}" srcOrd="0" destOrd="0" presId="urn:microsoft.com/office/officeart/2005/8/layout/chevron1"/>
    <dgm:cxn modelId="{6955DF52-82C7-432D-A86F-0A32B371484D}" srcId="{38D8D064-34BA-44A2-81E1-930ADBAB2451}" destId="{779D3B34-5D58-49A3-B4C2-C4852E3944F0}" srcOrd="1" destOrd="0" parTransId="{2A2BF986-78D8-4DAD-BD0E-777AAFEA009B}" sibTransId="{061102E4-1352-40BF-9B5E-5C6EDCC92D2F}"/>
    <dgm:cxn modelId="{FE670682-02F1-4D66-921B-C55A09E7F42C}" type="presOf" srcId="{779D3B34-5D58-49A3-B4C2-C4852E3944F0}" destId="{1B33860C-66BB-404C-B480-C8C81A202D20}" srcOrd="0" destOrd="0" presId="urn:microsoft.com/office/officeart/2005/8/layout/chevron1"/>
    <dgm:cxn modelId="{8F134495-447D-4787-901B-A3AD146329C5}" type="presOf" srcId="{488AF40F-DBE3-4178-A1F5-C4DE14542DF9}" destId="{85EE9E24-4CF5-4B31-94EE-01EB7C81DAE4}" srcOrd="0" destOrd="0" presId="urn:microsoft.com/office/officeart/2005/8/layout/chevron1"/>
    <dgm:cxn modelId="{A8975398-C69D-4769-A493-EBBAB12B1309}" srcId="{38D8D064-34BA-44A2-81E1-930ADBAB2451}" destId="{B29D43EA-1A0C-4ADA-82DD-4F68EDF8DE82}" srcOrd="2" destOrd="0" parTransId="{2978820F-ABF7-4757-BD18-70184FAC11F3}" sibTransId="{F80C67FA-15FE-4C7C-ABAE-7F427DC09B56}"/>
    <dgm:cxn modelId="{CE90EAA4-8833-43FC-93E7-D4C4D4E85DE9}" srcId="{38D8D064-34BA-44A2-81E1-930ADBAB2451}" destId="{C36FAE9E-F83F-4DF4-94AF-23AD2E150BDA}" srcOrd="4" destOrd="0" parTransId="{911878AC-A662-4044-B4CA-B2F12C9E1E0A}" sibTransId="{814B0503-C51E-4353-8B26-4A1F23D339F7}"/>
    <dgm:cxn modelId="{1DC7B3F3-9EA5-45EB-855A-566A8EA67F87}" srcId="{38D8D064-34BA-44A2-81E1-930ADBAB2451}" destId="{488AF40F-DBE3-4178-A1F5-C4DE14542DF9}" srcOrd="0" destOrd="0" parTransId="{D8C97F74-D97F-4379-9A42-5D46EC796845}" sibTransId="{F1B13173-3269-4A60-ACAB-0F64B70D1A5C}"/>
    <dgm:cxn modelId="{208850BB-4226-4CFF-BBBE-60D91F470B42}" type="presParOf" srcId="{ABD1D11E-6D25-4993-8B0A-898F89B22135}" destId="{85EE9E24-4CF5-4B31-94EE-01EB7C81DAE4}" srcOrd="0" destOrd="0" presId="urn:microsoft.com/office/officeart/2005/8/layout/chevron1"/>
    <dgm:cxn modelId="{F214D754-E033-4C0C-8CEC-149386D1A265}" type="presParOf" srcId="{ABD1D11E-6D25-4993-8B0A-898F89B22135}" destId="{6064B759-71DC-4818-ADF8-20BCA9671000}" srcOrd="1" destOrd="0" presId="urn:microsoft.com/office/officeart/2005/8/layout/chevron1"/>
    <dgm:cxn modelId="{6707E008-3F7A-4B7E-AA63-23AFBF4ACD87}" type="presParOf" srcId="{ABD1D11E-6D25-4993-8B0A-898F89B22135}" destId="{1B33860C-66BB-404C-B480-C8C81A202D20}" srcOrd="2" destOrd="0" presId="urn:microsoft.com/office/officeart/2005/8/layout/chevron1"/>
    <dgm:cxn modelId="{88E55B74-D767-4645-9779-72B672F0F9D6}" type="presParOf" srcId="{ABD1D11E-6D25-4993-8B0A-898F89B22135}" destId="{1254BFAF-BEEC-48E4-9AA2-B1A7E46D75B1}" srcOrd="3" destOrd="0" presId="urn:microsoft.com/office/officeart/2005/8/layout/chevron1"/>
    <dgm:cxn modelId="{CCC38966-9BEA-44CF-884B-BBB5F445841B}" type="presParOf" srcId="{ABD1D11E-6D25-4993-8B0A-898F89B22135}" destId="{E8648EA0-07B1-41C3-A14D-77265F772C7A}" srcOrd="4" destOrd="0" presId="urn:microsoft.com/office/officeart/2005/8/layout/chevron1"/>
    <dgm:cxn modelId="{93CEB5D0-59AD-41C7-909C-4487E77296A1}" type="presParOf" srcId="{ABD1D11E-6D25-4993-8B0A-898F89B22135}" destId="{225A194E-D371-4AD9-AC6E-400FC2B35F93}" srcOrd="5" destOrd="0" presId="urn:microsoft.com/office/officeart/2005/8/layout/chevron1"/>
    <dgm:cxn modelId="{654DCE84-3737-4A7B-A7FC-DA76A8DA6965}" type="presParOf" srcId="{ABD1D11E-6D25-4993-8B0A-898F89B22135}" destId="{A73E4617-BBA1-4ABE-8F17-7496F69B6292}" srcOrd="6" destOrd="0" presId="urn:microsoft.com/office/officeart/2005/8/layout/chevron1"/>
    <dgm:cxn modelId="{F0125A69-98D6-4003-9287-8EF48CB14CEA}" type="presParOf" srcId="{ABD1D11E-6D25-4993-8B0A-898F89B22135}" destId="{08DD4CC7-428C-41D3-8FF0-2CDBFEA1FF99}" srcOrd="7" destOrd="0" presId="urn:microsoft.com/office/officeart/2005/8/layout/chevron1"/>
    <dgm:cxn modelId="{99987380-96E9-4916-87C6-3A298A302C92}" type="presParOf" srcId="{ABD1D11E-6D25-4993-8B0A-898F89B22135}" destId="{C6A81EF5-6F4B-4317-A454-011367A3CA3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E9E24-4CF5-4B31-94EE-01EB7C81DAE4}">
      <dsp:nvSpPr>
        <dsp:cNvPr id="0" name=""/>
        <dsp:cNvSpPr/>
      </dsp:nvSpPr>
      <dsp:spPr>
        <a:xfrm>
          <a:off x="2015" y="0"/>
          <a:ext cx="1793578" cy="512689"/>
        </a:xfrm>
        <a:prstGeom prst="chevron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1969</a:t>
          </a:r>
        </a:p>
      </dsp:txBody>
      <dsp:txXfrm>
        <a:off x="258360" y="0"/>
        <a:ext cx="1280889" cy="512689"/>
      </dsp:txXfrm>
    </dsp:sp>
    <dsp:sp modelId="{1B33860C-66BB-404C-B480-C8C81A202D20}">
      <dsp:nvSpPr>
        <dsp:cNvPr id="0" name=""/>
        <dsp:cNvSpPr/>
      </dsp:nvSpPr>
      <dsp:spPr>
        <a:xfrm>
          <a:off x="1616235" y="0"/>
          <a:ext cx="1793578" cy="512689"/>
        </a:xfrm>
        <a:prstGeom prst="chevr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1987</a:t>
          </a:r>
        </a:p>
      </dsp:txBody>
      <dsp:txXfrm>
        <a:off x="1872580" y="0"/>
        <a:ext cx="1280889" cy="512689"/>
      </dsp:txXfrm>
    </dsp:sp>
    <dsp:sp modelId="{E8648EA0-07B1-41C3-A14D-77265F772C7A}">
      <dsp:nvSpPr>
        <dsp:cNvPr id="0" name=""/>
        <dsp:cNvSpPr/>
      </dsp:nvSpPr>
      <dsp:spPr>
        <a:xfrm>
          <a:off x="3230456" y="0"/>
          <a:ext cx="1793578" cy="5126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1994</a:t>
          </a:r>
        </a:p>
      </dsp:txBody>
      <dsp:txXfrm>
        <a:off x="3486801" y="0"/>
        <a:ext cx="1280889" cy="512689"/>
      </dsp:txXfrm>
    </dsp:sp>
    <dsp:sp modelId="{A73E4617-BBA1-4ABE-8F17-7496F69B6292}">
      <dsp:nvSpPr>
        <dsp:cNvPr id="0" name=""/>
        <dsp:cNvSpPr/>
      </dsp:nvSpPr>
      <dsp:spPr>
        <a:xfrm>
          <a:off x="4844677" y="0"/>
          <a:ext cx="1793578" cy="512689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1995</a:t>
          </a:r>
        </a:p>
      </dsp:txBody>
      <dsp:txXfrm>
        <a:off x="5101022" y="0"/>
        <a:ext cx="1280889" cy="512689"/>
      </dsp:txXfrm>
    </dsp:sp>
    <dsp:sp modelId="{C6A81EF5-6F4B-4317-A454-011367A3CA34}">
      <dsp:nvSpPr>
        <dsp:cNvPr id="0" name=""/>
        <dsp:cNvSpPr/>
      </dsp:nvSpPr>
      <dsp:spPr>
        <a:xfrm>
          <a:off x="6458898" y="0"/>
          <a:ext cx="1793578" cy="5126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2006</a:t>
          </a:r>
        </a:p>
      </dsp:txBody>
      <dsp:txXfrm>
        <a:off x="6715243" y="0"/>
        <a:ext cx="1280889" cy="512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4D87C-21E3-46C2-AE0D-4B5588772928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82CDD-E417-4297-8DEA-DE29908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5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27T17:27:22.4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14805 14018 3287 0 0,'0'0'-3287'0'0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27T17:27:22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14805 14018 2559 0 0,'0'0'-2559'0'0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C37CA9-0E64-420B-BFD0-52EE7A8F9169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96EDBF-1E08-4C24-87E2-4227BC8E8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5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165469-8F40-46A2-927E-CFBFF6EDE56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1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E852A-FB38-4BBA-AFDC-4D78716BABF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Annual board sales still estimated at 80k-100k</a:t>
            </a:r>
          </a:p>
          <a:p>
            <a:r>
              <a:rPr lang="en-US"/>
              <a:t>Main users w/ the SmartValve were ICP, Lennox (Armstrong, </a:t>
            </a:r>
            <a:r>
              <a:rPr lang="en-US" err="1"/>
              <a:t>Ducane</a:t>
            </a:r>
            <a:r>
              <a:rPr lang="en-US"/>
              <a:t>), and York (Coleman/</a:t>
            </a:r>
            <a:r>
              <a:rPr lang="en-US" err="1"/>
              <a:t>Evecon</a:t>
            </a:r>
            <a:r>
              <a:rPr lang="en-US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FD2401-4FA2-46AD-BA3E-746D4E4DC7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15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10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8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0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037"/>
          <p:cNvSpPr>
            <a:spLocks noChangeShapeType="1"/>
          </p:cNvSpPr>
          <p:nvPr userDrawn="1"/>
        </p:nvSpPr>
        <p:spPr bwMode="auto">
          <a:xfrm>
            <a:off x="2872327" y="3022200"/>
            <a:ext cx="627167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72120" y="1295400"/>
            <a:ext cx="5686080" cy="1726800"/>
          </a:xfrm>
        </p:spPr>
        <p:txBody>
          <a:bodyPr anchor="b"/>
          <a:lstStyle>
            <a:lvl1pPr marL="0" indent="0">
              <a:buFontTx/>
              <a:buNone/>
              <a:defRPr sz="2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72120" y="3146807"/>
            <a:ext cx="5716484" cy="134899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3" name="Rectangle 18"/>
          <p:cNvSpPr/>
          <p:nvPr userDrawn="1"/>
        </p:nvSpPr>
        <p:spPr bwMode="auto">
          <a:xfrm>
            <a:off x="0" y="2581663"/>
            <a:ext cx="2277752" cy="4276339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913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ky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7E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7835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rim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D312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4752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lue/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00A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24229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r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A4B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90982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8" name="Picture 2" descr="X:\EMERSON\_BRAND_RESOURCES\BRAND_STANDARDS\Logos\Logos-Corporate\Logos-Corporate-PNG\CORP_2C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920" y="5940291"/>
            <a:ext cx="1371600" cy="7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2317723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2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61714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0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700815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547414"/>
      </p:ext>
    </p:extLst>
  </p:cSld>
  <p:clrMapOvr>
    <a:masterClrMapping/>
  </p:clrMapOvr>
  <p:transition/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121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2" y="6248400"/>
            <a:ext cx="8934451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085EEA2-51CA-4E15-98BF-7F7D9F04E1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207" y="6638276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9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Carrier 2-Stage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677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48463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pic>
        <p:nvPicPr>
          <p:cNvPr id="11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2021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4285357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2313047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8828406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119987630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23358388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9291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9351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576618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34654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8446382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>
              <a:alpha val="8470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7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53035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413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73276956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4300276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55461978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02961117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18192340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289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10933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4095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32289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1"/>
          </p:nvPr>
        </p:nvSpPr>
        <p:spPr>
          <a:xfrm>
            <a:off x="610933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32289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610933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973531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381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22"/>
          </p:nvPr>
        </p:nvSpPr>
        <p:spPr>
          <a:xfrm>
            <a:off x="6096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10"/>
          <p:cNvSpPr>
            <a:spLocks noGrp="1"/>
          </p:cNvSpPr>
          <p:nvPr>
            <p:ph sz="quarter" idx="23"/>
          </p:nvPr>
        </p:nvSpPr>
        <p:spPr>
          <a:xfrm>
            <a:off x="32385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21352820"/>
              </p:ext>
            </p:extLst>
          </p:nvPr>
        </p:nvGraphicFramePr>
        <p:xfrm>
          <a:off x="6096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77258272"/>
              </p:ext>
            </p:extLst>
          </p:nvPr>
        </p:nvGraphicFramePr>
        <p:xfrm>
          <a:off x="32385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34997684"/>
              </p:ext>
            </p:extLst>
          </p:nvPr>
        </p:nvGraphicFramePr>
        <p:xfrm>
          <a:off x="381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3274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09575" y="36601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228975" y="36601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6109335" y="36601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BE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370619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3809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6661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79513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253809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66661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679513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2540339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687486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683463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332647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0957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255905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470852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04608810"/>
              </p:ext>
            </p:extLst>
          </p:nvPr>
        </p:nvGraphicFramePr>
        <p:xfrm>
          <a:off x="685800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6418329"/>
              </p:ext>
            </p:extLst>
          </p:nvPr>
        </p:nvGraphicFramePr>
        <p:xfrm>
          <a:off x="470852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74208987"/>
              </p:ext>
            </p:extLst>
          </p:nvPr>
        </p:nvGraphicFramePr>
        <p:xfrm>
          <a:off x="255905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97060057"/>
              </p:ext>
            </p:extLst>
          </p:nvPr>
        </p:nvGraphicFramePr>
        <p:xfrm>
          <a:off x="40957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445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6162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49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08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2540339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687486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683463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7386842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715256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24815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730496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4" y="190500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4715256" y="190500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24814" y="457708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4730496" y="457708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93192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15256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93193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4715256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267863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570593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383280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95949819"/>
              </p:ext>
            </p:extLst>
          </p:nvPr>
        </p:nvGraphicFramePr>
        <p:xfrm>
          <a:off x="409575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41789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9575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7470661"/>
              </p:ext>
            </p:extLst>
          </p:nvPr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59557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59758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409575" y="1704814"/>
            <a:ext cx="8353425" cy="441701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9575" y="6214902"/>
            <a:ext cx="8353425" cy="204152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835342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97383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3307866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14216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314215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3533343"/>
              </p:ext>
            </p:extLst>
          </p:nvPr>
        </p:nvGraphicFramePr>
        <p:xfrm>
          <a:off x="409575" y="133985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26307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5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68250580"/>
              </p:ext>
            </p:extLst>
          </p:nvPr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59557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199923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889760"/>
            <a:ext cx="4046854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889760"/>
            <a:ext cx="4021391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7015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290807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3297158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297157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6216111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2462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222461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49777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676010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676010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413126" y="4405285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19476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419475" y="3947184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hart Placeholder 3"/>
          <p:cNvSpPr>
            <a:spLocks noGrp="1"/>
          </p:cNvSpPr>
          <p:nvPr>
            <p:ph type="chart" sz="quarter" idx="28"/>
          </p:nvPr>
        </p:nvSpPr>
        <p:spPr>
          <a:xfrm>
            <a:off x="4719060" y="4405285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810501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540" y="3947184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4355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0733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6858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40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3637168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31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037"/>
          <p:cNvSpPr>
            <a:spLocks noChangeShapeType="1"/>
          </p:cNvSpPr>
          <p:nvPr userDrawn="1"/>
        </p:nvSpPr>
        <p:spPr bwMode="auto">
          <a:xfrm>
            <a:off x="2872327" y="3022200"/>
            <a:ext cx="627167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72120" y="1828400"/>
            <a:ext cx="5686080" cy="1193800"/>
          </a:xfrm>
        </p:spPr>
        <p:txBody>
          <a:bodyPr anchor="b"/>
          <a:lstStyle>
            <a:lvl1pPr marL="0" indent="0">
              <a:buFontTx/>
              <a:buNone/>
              <a:defRPr sz="2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72120" y="3146807"/>
            <a:ext cx="5716484" cy="629321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8"/>
          <p:cNvSpPr/>
          <p:nvPr userDrawn="1"/>
        </p:nvSpPr>
        <p:spPr bwMode="auto">
          <a:xfrm>
            <a:off x="0" y="2581663"/>
            <a:ext cx="2277752" cy="4276339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664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548965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FFCF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633589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357871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6E29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960745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192" y="123986"/>
            <a:ext cx="8356600" cy="9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5" y="1339850"/>
            <a:ext cx="83280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057F551-19B1-3D47-895A-2FBDFAAE15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68719" y="6614828"/>
            <a:ext cx="3657902" cy="18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100">
                <a:solidFill>
                  <a:schemeClr val="accent1"/>
                </a:solidFill>
              </a:rPr>
              <a:t>50I56D-905 Integrated Intelligent Valve Retrofit Kit</a:t>
            </a:r>
          </a:p>
        </p:txBody>
      </p:sp>
    </p:spTree>
    <p:extLst>
      <p:ext uri="{BB962C8B-B14F-4D97-AF65-F5344CB8AC3E}">
        <p14:creationId xmlns:p14="http://schemas.microsoft.com/office/powerpoint/2010/main" val="285676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716" r:id="rId7"/>
    <p:sldLayoutId id="2147483697" r:id="rId8"/>
    <p:sldLayoutId id="2147483717" r:id="rId9"/>
    <p:sldLayoutId id="2147483718" r:id="rId10"/>
    <p:sldLayoutId id="2147483719" r:id="rId11"/>
    <p:sldLayoutId id="2147483698" r:id="rId12"/>
    <p:sldLayoutId id="2147483720" r:id="rId13"/>
    <p:sldLayoutId id="2147483699" r:id="rId14"/>
    <p:sldLayoutId id="2147483700" r:id="rId15"/>
    <p:sldLayoutId id="2147483701" r:id="rId16"/>
    <p:sldLayoutId id="2147483713" r:id="rId17"/>
    <p:sldLayoutId id="2147483722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714" r:id="rId25"/>
    <p:sldLayoutId id="2147483712" r:id="rId26"/>
    <p:sldLayoutId id="2147483715" r:id="rId27"/>
    <p:sldLayoutId id="2147483711" r:id="rId28"/>
    <p:sldLayoutId id="2147483670" r:id="rId29"/>
    <p:sldLayoutId id="2147483671" r:id="rId30"/>
    <p:sldLayoutId id="2147483672" r:id="rId31"/>
    <p:sldLayoutId id="2147483673" r:id="rId32"/>
    <p:sldLayoutId id="2147483674" r:id="rId33"/>
    <p:sldLayoutId id="2147483675" r:id="rId34"/>
    <p:sldLayoutId id="2147483676" r:id="rId35"/>
    <p:sldLayoutId id="2147483677" r:id="rId36"/>
    <p:sldLayoutId id="2147483678" r:id="rId37"/>
    <p:sldLayoutId id="2147483679" r:id="rId38"/>
    <p:sldLayoutId id="2147483680" r:id="rId39"/>
    <p:sldLayoutId id="2147483681" r:id="rId40"/>
    <p:sldLayoutId id="2147483682" r:id="rId41"/>
    <p:sldLayoutId id="2147483683" r:id="rId42"/>
    <p:sldLayoutId id="2147483685" r:id="rId43"/>
    <p:sldLayoutId id="2147483684" r:id="rId44"/>
    <p:sldLayoutId id="2147483686" r:id="rId45"/>
    <p:sldLayoutId id="2147483687" r:id="rId46"/>
    <p:sldLayoutId id="2147483724" r:id="rId47"/>
    <p:sldLayoutId id="2147483688" r:id="rId48"/>
    <p:sldLayoutId id="2147483689" r:id="rId49"/>
    <p:sldLayoutId id="2147483690" r:id="rId50"/>
    <p:sldLayoutId id="2147483725" r:id="rId51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0" i="0" cap="none" spc="0">
          <a:ln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4625" indent="-17462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17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800">
          <a:solidFill>
            <a:schemeClr val="tx1"/>
          </a:solidFill>
          <a:latin typeface="+mn-lt"/>
        </a:defRPr>
      </a:lvl2pPr>
      <a:lvl3pPr marL="6858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•"/>
        <a:defRPr sz="1600">
          <a:solidFill>
            <a:schemeClr val="tx1"/>
          </a:solidFill>
          <a:latin typeface="+mn-lt"/>
        </a:defRPr>
      </a:lvl3pPr>
      <a:lvl4pPr marL="9144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600">
          <a:solidFill>
            <a:schemeClr val="tx1"/>
          </a:solidFill>
          <a:latin typeface="+mn-lt"/>
        </a:defRPr>
      </a:lvl4pPr>
      <a:lvl5pPr marL="1201738" indent="-1682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»"/>
        <a:defRPr sz="1600">
          <a:solidFill>
            <a:schemeClr val="tx1"/>
          </a:solidFill>
          <a:latin typeface="+mn-lt"/>
        </a:defRPr>
      </a:lvl5pPr>
      <a:lvl6pPr marL="24003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6pPr>
      <a:lvl7pPr marL="28575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7pPr>
      <a:lvl8pPr marL="33147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8pPr>
      <a:lvl9pPr marL="37719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jpeg"/><Relationship Id="rId18" Type="http://schemas.openxmlformats.org/officeDocument/2006/relationships/customXml" Target="../ink/ink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whiterodgers.com/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4"/>
          <p:cNvSpPr>
            <a:spLocks noGrp="1"/>
          </p:cNvSpPr>
          <p:nvPr>
            <p:ph type="body" sz="quarter" idx="10"/>
          </p:nvPr>
        </p:nvSpPr>
        <p:spPr>
          <a:xfrm>
            <a:off x="2833891" y="1868216"/>
            <a:ext cx="5152680" cy="1193800"/>
          </a:xfrm>
        </p:spPr>
        <p:txBody>
          <a:bodyPr/>
          <a:lstStyle/>
          <a:p>
            <a:pPr lvl="0">
              <a:buClr>
                <a:srgbClr val="FFFFFF">
                  <a:lumMod val="50000"/>
                </a:srgbClr>
              </a:buClr>
            </a:pPr>
            <a:r>
              <a:rPr lang="en-US"/>
              <a:t>50I56D-905 Integrated Intelligent Valve Retrofit Kit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422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b="1"/>
              <a:t>Technical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39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3DB1D4-8C5C-431F-BA65-667CBD46F89D}"/>
              </a:ext>
            </a:extLst>
          </p:cNvPr>
          <p:cNvSpPr/>
          <p:nvPr/>
        </p:nvSpPr>
        <p:spPr bwMode="auto">
          <a:xfrm rot="16200000">
            <a:off x="4872230" y="1663674"/>
            <a:ext cx="4629160" cy="3914382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br>
              <a:rPr lang="en-US" sz="2600" b="1"/>
            </a:br>
            <a:r>
              <a:rPr lang="en-US" sz="2600" b="1"/>
              <a:t>White-Rodgers Intelligent Valve Retrofit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1445-A9CE-4865-9B54-123FEE0545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6" y="1339850"/>
            <a:ext cx="4820043" cy="4832350"/>
          </a:xfrm>
          <a:ln>
            <a:noFill/>
          </a:ln>
        </p:spPr>
        <p:txBody>
          <a:bodyPr/>
          <a:lstStyle/>
          <a:p>
            <a:pPr mar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r>
              <a:rPr lang="en-US" sz="1800" dirty="0">
                <a:solidFill>
                  <a:srgbClr val="3F4040"/>
                </a:solidFill>
              </a:rPr>
              <a:t>The White-Rodgers 50I56D-905 </a:t>
            </a:r>
            <a:r>
              <a:rPr lang="en-US" sz="1800" dirty="0"/>
              <a:t>Intelligent Valve Retrofit Kit converts</a:t>
            </a:r>
            <a:r>
              <a:rPr lang="en-US" sz="1800" dirty="0">
                <a:solidFill>
                  <a:srgbClr val="3F4040"/>
                </a:solidFill>
              </a:rPr>
              <a:t> furnaces built with a </a:t>
            </a:r>
            <a:r>
              <a:rPr lang="en-US" sz="1800" dirty="0" err="1">
                <a:solidFill>
                  <a:srgbClr val="3F4040"/>
                </a:solidFill>
              </a:rPr>
              <a:t>SmartValve</a:t>
            </a:r>
            <a:r>
              <a:rPr lang="en-US" sz="1800" dirty="0">
                <a:solidFill>
                  <a:srgbClr val="3F4040"/>
                </a:solidFill>
              </a:rPr>
              <a:t>® and Fan Timer to operate with a standard intermittent pilot valve and integrated furnace control, and replaces</a:t>
            </a:r>
            <a:r>
              <a:rPr lang="en-US" sz="1800" dirty="0">
                <a:solidFill>
                  <a:srgbClr val="3F4040"/>
                </a:solidFill>
                <a:ea typeface="+mn-lt"/>
                <a:cs typeface="+mn-lt"/>
              </a:rPr>
              <a:t> over 50 first generation </a:t>
            </a:r>
            <a:r>
              <a:rPr lang="en-US" sz="1800" dirty="0" err="1">
                <a:solidFill>
                  <a:srgbClr val="3F4040"/>
                </a:solidFill>
                <a:ea typeface="+mn-lt"/>
                <a:cs typeface="+mn-lt"/>
              </a:rPr>
              <a:t>SmartValve</a:t>
            </a:r>
            <a:r>
              <a:rPr lang="en-US" sz="1800" dirty="0">
                <a:solidFill>
                  <a:srgbClr val="3F4040"/>
                </a:solidFill>
                <a:ea typeface="+mn-lt"/>
                <a:cs typeface="+mn-lt"/>
              </a:rPr>
              <a:t>® controls.</a:t>
            </a:r>
            <a:endParaRPr lang="en-US" sz="1800" b="1" dirty="0">
              <a:solidFill>
                <a:srgbClr val="3F4040"/>
              </a:solidFill>
              <a:ea typeface="+mn-lt"/>
              <a:cs typeface="+mn-lt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800" dirty="0">
              <a:solidFill>
                <a:srgbClr val="3F4040"/>
              </a:solidFill>
              <a:ea typeface="+mn-lt"/>
              <a:cs typeface="+mn-lt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None/>
              <a:defRPr/>
            </a:pPr>
            <a:endParaRPr lang="en-US" sz="800" dirty="0">
              <a:solidFill>
                <a:srgbClr val="3F4040"/>
              </a:solidFill>
              <a:cs typeface="Arial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None/>
              <a:defRPr/>
            </a:pPr>
            <a:endParaRPr lang="en-US" sz="800" dirty="0">
              <a:solidFill>
                <a:srgbClr val="3F4040"/>
              </a:solidFill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cs typeface="Arial"/>
              </a:rPr>
              <a:t>Applications: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Single Stage Gas Heat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PSC Blower Motor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r>
              <a:rPr lang="en-US" sz="1600" dirty="0"/>
              <a:t>Upgrade 24v HSI ignitor to 120v</a:t>
            </a: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Intermittent Pilot Operation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ICP &amp; Lennox Brands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 Gen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SmartValve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 Retrofit</a:t>
            </a:r>
            <a:endParaRPr lang="en-US" sz="1600" dirty="0"/>
          </a:p>
          <a:p>
            <a:pPr marL="0" lv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1800" dirty="0">
              <a:solidFill>
                <a:srgbClr val="3F4040"/>
              </a:solidFill>
            </a:endParaRPr>
          </a:p>
          <a:p>
            <a:pPr marL="0" lv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1800" dirty="0">
              <a:solidFill>
                <a:srgbClr val="3F4040"/>
              </a:solidFill>
            </a:endParaRPr>
          </a:p>
          <a:p>
            <a:pPr lvl="1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</a:pPr>
            <a:endParaRPr lang="en-US" dirty="0">
              <a:solidFill>
                <a:srgbClr val="3F4040"/>
              </a:solidFill>
            </a:endParaRPr>
          </a:p>
        </p:txBody>
      </p:sp>
      <p:pic>
        <p:nvPicPr>
          <p:cNvPr id="6" name="Picture 5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16BD504-C07F-4277-8861-4D0F01B0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5" y="2474985"/>
            <a:ext cx="3511424" cy="2565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5F853-272C-4A18-B95B-90A2B9B7EC6A}"/>
              </a:ext>
            </a:extLst>
          </p:cNvPr>
          <p:cNvSpPr txBox="1"/>
          <p:nvPr/>
        </p:nvSpPr>
        <p:spPr bwMode="auto">
          <a:xfrm>
            <a:off x="6761584" y="5020544"/>
            <a:ext cx="1038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50I56D-905</a:t>
            </a:r>
          </a:p>
        </p:txBody>
      </p:sp>
    </p:spTree>
    <p:extLst>
      <p:ext uri="{BB962C8B-B14F-4D97-AF65-F5344CB8AC3E}">
        <p14:creationId xmlns:p14="http://schemas.microsoft.com/office/powerpoint/2010/main" val="23352396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AA5D7F44-708E-4D31-8FB2-6F8D71DF3C33}"/>
              </a:ext>
            </a:extLst>
          </p:cNvPr>
          <p:cNvSpPr/>
          <p:nvPr/>
        </p:nvSpPr>
        <p:spPr bwMode="auto">
          <a:xfrm rot="16200000">
            <a:off x="1806571" y="2237166"/>
            <a:ext cx="5551716" cy="3689951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536DBE29-5CFC-4EA0-A838-38BC6FBEDB2A}"/>
              </a:ext>
            </a:extLst>
          </p:cNvPr>
          <p:cNvSpPr txBox="1">
            <a:spLocks/>
          </p:cNvSpPr>
          <p:nvPr/>
        </p:nvSpPr>
        <p:spPr>
          <a:xfrm>
            <a:off x="393487" y="1387178"/>
            <a:ext cx="2389806" cy="5007078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1800" b="1" kern="0">
                <a:solidFill>
                  <a:schemeClr val="accent1"/>
                </a:solidFill>
              </a:rPr>
              <a:t>120v Components</a:t>
            </a:r>
            <a:r>
              <a:rPr lang="en-US" sz="1800" kern="0">
                <a:solidFill>
                  <a:schemeClr val="accent1"/>
                </a:solidFill>
              </a:rPr>
              <a:t>: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6 120v Neutral Spades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4-Pin 120v Inducer / Ignitor Molex Connector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120v Humidifier Spade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120v to Transformer Spade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120v Hot Input Spade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120v EAC Spade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>
                <a:solidFill>
                  <a:srgbClr val="3F4040"/>
                </a:solidFill>
              </a:rPr>
              <a:t>2 Extra Blower Speed Park Spades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/>
              <a:t>PSC Blower Heat Spade</a:t>
            </a:r>
          </a:p>
          <a:p>
            <a:pPr marL="342900" indent="-342900">
              <a:buClr>
                <a:schemeClr val="accent1"/>
              </a:buClr>
              <a:buSzPct val="100000"/>
              <a:buFont typeface="+mj-lt"/>
              <a:buAutoNum type="arabicPeriod"/>
            </a:pPr>
            <a:r>
              <a:rPr lang="en-US" sz="1600" kern="0"/>
              <a:t>PSC Blower Cool Spade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ABF54B-9CE2-46E7-A0A2-9726AD43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>
                <a:solidFill>
                  <a:srgbClr val="004B8D"/>
                </a:solidFill>
              </a:rPr>
              <a:t>White-Rodgers 50I56D-905</a:t>
            </a:r>
            <a:br>
              <a:rPr lang="en-US" sz="2600" b="1">
                <a:solidFill>
                  <a:srgbClr val="004B8D"/>
                </a:solidFill>
              </a:rPr>
            </a:br>
            <a:r>
              <a:rPr lang="en-US" sz="2600" b="1">
                <a:solidFill>
                  <a:srgbClr val="004B8D"/>
                </a:solidFill>
              </a:rPr>
              <a:t>Retrofit Kit IFC Components</a:t>
            </a:r>
            <a:endParaRPr lang="en-US" sz="2600" b="1"/>
          </a:p>
        </p:txBody>
      </p:sp>
      <p:sp>
        <p:nvSpPr>
          <p:cNvPr id="75" name="Content Placeholder 4">
            <a:extLst>
              <a:ext uri="{FF2B5EF4-FFF2-40B4-BE49-F238E27FC236}">
                <a16:creationId xmlns:a16="http://schemas.microsoft.com/office/drawing/2014/main" id="{2AAB5108-8544-4CEB-A26E-5896745AA892}"/>
              </a:ext>
            </a:extLst>
          </p:cNvPr>
          <p:cNvSpPr txBox="1">
            <a:spLocks/>
          </p:cNvSpPr>
          <p:nvPr/>
        </p:nvSpPr>
        <p:spPr>
          <a:xfrm>
            <a:off x="6427405" y="1387177"/>
            <a:ext cx="2662938" cy="4198749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</a:pPr>
            <a:r>
              <a:rPr lang="en-US" sz="1800" b="1" kern="0">
                <a:solidFill>
                  <a:schemeClr val="accent2"/>
                </a:solidFill>
              </a:rPr>
              <a:t>24v Components: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100000"/>
              <a:buFont typeface="+mj-lt"/>
              <a:buAutoNum type="arabicPeriod" startAt="10"/>
            </a:pPr>
            <a:r>
              <a:rPr lang="en-US" sz="1600" kern="0">
                <a:solidFill>
                  <a:srgbClr val="3F4040"/>
                </a:solidFill>
              </a:rPr>
              <a:t>12-Pin 24v Wiring Molex Connector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100000"/>
              <a:buFont typeface="+mj-lt"/>
              <a:buAutoNum type="arabicPeriod" startAt="10"/>
            </a:pPr>
            <a:r>
              <a:rPr lang="en-US" sz="1600" kern="0">
                <a:solidFill>
                  <a:srgbClr val="3F4040"/>
                </a:solidFill>
              </a:rPr>
              <a:t>24v Thermostat Bus​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100000"/>
              <a:buFont typeface="+mj-lt"/>
              <a:buAutoNum type="arabicPeriod" startAt="10"/>
            </a:pPr>
            <a:r>
              <a:rPr lang="en-US" sz="1600" kern="0">
                <a:solidFill>
                  <a:srgbClr val="3F4040"/>
                </a:solidFill>
              </a:rPr>
              <a:t>3a Low Voltage Fuse</a:t>
            </a:r>
          </a:p>
          <a:p>
            <a:pPr marL="0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800" kern="0">
              <a:solidFill>
                <a:srgbClr val="3F4040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B050"/>
              </a:buClr>
              <a:buNone/>
            </a:pPr>
            <a:r>
              <a:rPr lang="en-US" sz="1800" b="1" kern="0"/>
              <a:t>Other Components: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SzPct val="100000"/>
              <a:buFont typeface="+mj-lt"/>
              <a:buAutoNum type="arabicPeriod" startAt="13"/>
            </a:pPr>
            <a:r>
              <a:rPr lang="en-US" sz="1600" kern="0">
                <a:solidFill>
                  <a:srgbClr val="3F4040"/>
                </a:solidFill>
              </a:rPr>
              <a:t>Flame Sense 3/16” Spade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SzPct val="100000"/>
              <a:buFont typeface="+mj-lt"/>
              <a:buAutoNum type="arabicPeriod" startAt="13"/>
            </a:pPr>
            <a:r>
              <a:rPr lang="en-US" sz="1600" kern="0">
                <a:solidFill>
                  <a:srgbClr val="3F4040"/>
                </a:solidFill>
              </a:rPr>
              <a:t>Blower Delay Dipswitches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SzPct val="100000"/>
              <a:buFont typeface="+mj-lt"/>
              <a:buAutoNum type="arabicPeriod" startAt="13"/>
            </a:pPr>
            <a:r>
              <a:rPr lang="en-US" sz="1600" kern="0">
                <a:solidFill>
                  <a:srgbClr val="3F4040"/>
                </a:solidFill>
              </a:rPr>
              <a:t>Fault Recall Button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SzPct val="100000"/>
              <a:buFont typeface="+mj-lt"/>
              <a:buAutoNum type="arabicPeriod" startAt="13"/>
            </a:pPr>
            <a:r>
              <a:rPr lang="en-US" sz="1600" kern="0">
                <a:solidFill>
                  <a:srgbClr val="3F4040"/>
                </a:solidFill>
              </a:rPr>
              <a:t>Status / Fault LED</a:t>
            </a:r>
          </a:p>
          <a:p>
            <a:pPr marL="342900" indent="-342900">
              <a:buClr>
                <a:schemeClr val="tx1"/>
              </a:buClr>
              <a:buSzPct val="100000"/>
              <a:buFont typeface="+mj-lt"/>
              <a:buAutoNum type="arabicPeriod" startAt="13"/>
            </a:pPr>
            <a:r>
              <a:rPr lang="en-US" sz="1600" kern="0">
                <a:solidFill>
                  <a:srgbClr val="3F4040"/>
                </a:solidFill>
              </a:rPr>
              <a:t>Mounting Holes</a:t>
            </a:r>
          </a:p>
          <a:p>
            <a:pPr marL="342900" indent="-342900">
              <a:buClr>
                <a:srgbClr val="00B050"/>
              </a:buClr>
              <a:buFont typeface="+mj-lt"/>
              <a:buAutoNum type="arabicPeriod" startAt="10"/>
            </a:pPr>
            <a:endParaRPr lang="en-US" sz="1600" kern="0">
              <a:solidFill>
                <a:srgbClr val="3F4040"/>
              </a:solidFill>
            </a:endParaRPr>
          </a:p>
          <a:p>
            <a:pPr marL="342900" indent="-342900">
              <a:buClr>
                <a:srgbClr val="00B050"/>
              </a:buClr>
              <a:buFont typeface="+mj-lt"/>
              <a:buAutoNum type="arabicPeriod" startAt="10"/>
            </a:pPr>
            <a:endParaRPr lang="en-US" sz="1600" kern="0"/>
          </a:p>
          <a:p>
            <a:pPr marL="342900" indent="-342900">
              <a:buClr>
                <a:srgbClr val="00B050"/>
              </a:buClr>
              <a:buFont typeface="+mj-lt"/>
              <a:buAutoNum type="arabicPeriod" startAt="10"/>
            </a:pPr>
            <a:endParaRPr lang="en-US" sz="1600" kern="0"/>
          </a:p>
        </p:txBody>
      </p:sp>
      <p:pic>
        <p:nvPicPr>
          <p:cNvPr id="44" name="Picture 43" descr="A picture containing qr code&#10;&#10;Description automatically generated">
            <a:extLst>
              <a:ext uri="{FF2B5EF4-FFF2-40B4-BE49-F238E27FC236}">
                <a16:creationId xmlns:a16="http://schemas.microsoft.com/office/drawing/2014/main" id="{F97AB9F7-180A-674F-BD69-0500B43D2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36" y="2312894"/>
            <a:ext cx="3830512" cy="32758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CC1654C-91C9-4E6F-8EB4-246E8CB335F2}"/>
              </a:ext>
            </a:extLst>
          </p:cNvPr>
          <p:cNvSpPr txBox="1"/>
          <p:nvPr/>
        </p:nvSpPr>
        <p:spPr bwMode="auto">
          <a:xfrm>
            <a:off x="3764467" y="5343759"/>
            <a:ext cx="1875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50I56D-905</a:t>
            </a:r>
            <a:br>
              <a:rPr lang="en-US" sz="1200" b="1" i="1"/>
            </a:br>
            <a:r>
              <a:rPr lang="en-US" sz="1200" b="1" i="1"/>
              <a:t>Retrofit Kit IFC</a:t>
            </a:r>
            <a:endParaRPr lang="en-US" sz="1200" i="1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107B234-83F2-4BB1-918B-2D45B088186D}"/>
              </a:ext>
            </a:extLst>
          </p:cNvPr>
          <p:cNvSpPr/>
          <p:nvPr/>
        </p:nvSpPr>
        <p:spPr bwMode="auto">
          <a:xfrm>
            <a:off x="3270984" y="2511438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97C59644-16A4-4895-9B0D-3C5879B2FC09}"/>
              </a:ext>
            </a:extLst>
          </p:cNvPr>
          <p:cNvSpPr/>
          <p:nvPr/>
        </p:nvSpPr>
        <p:spPr bwMode="auto">
          <a:xfrm>
            <a:off x="3270984" y="3040814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D01429B-435F-4043-A868-6C2DE5E689DD}"/>
              </a:ext>
            </a:extLst>
          </p:cNvPr>
          <p:cNvSpPr/>
          <p:nvPr/>
        </p:nvSpPr>
        <p:spPr bwMode="auto">
          <a:xfrm>
            <a:off x="2898245" y="3287030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61BCFA7-3777-4A0D-BEB1-585702D96517}"/>
              </a:ext>
            </a:extLst>
          </p:cNvPr>
          <p:cNvSpPr/>
          <p:nvPr/>
        </p:nvSpPr>
        <p:spPr bwMode="auto">
          <a:xfrm>
            <a:off x="2904729" y="3857926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2748D1B-B4C4-46E8-ACA4-1ADBB02D0C8B}"/>
              </a:ext>
            </a:extLst>
          </p:cNvPr>
          <p:cNvSpPr/>
          <p:nvPr/>
        </p:nvSpPr>
        <p:spPr bwMode="auto">
          <a:xfrm>
            <a:off x="2888656" y="4136879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F016AF7-CB5C-4FF4-A5A8-C4FBFBA158D1}"/>
              </a:ext>
            </a:extLst>
          </p:cNvPr>
          <p:cNvSpPr/>
          <p:nvPr/>
        </p:nvSpPr>
        <p:spPr bwMode="auto">
          <a:xfrm>
            <a:off x="2888655" y="4432400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8CBFB08-2FD1-4F91-AC1E-732B43CB8F43}"/>
              </a:ext>
            </a:extLst>
          </p:cNvPr>
          <p:cNvSpPr/>
          <p:nvPr/>
        </p:nvSpPr>
        <p:spPr bwMode="auto">
          <a:xfrm>
            <a:off x="3320619" y="4754537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D71D086-0637-42A5-BBD8-DD8BB39975B5}"/>
              </a:ext>
            </a:extLst>
          </p:cNvPr>
          <p:cNvSpPr/>
          <p:nvPr/>
        </p:nvSpPr>
        <p:spPr bwMode="auto">
          <a:xfrm>
            <a:off x="3445830" y="5170231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AEDE1182-D39D-457D-BB55-4E44365150EB}"/>
              </a:ext>
            </a:extLst>
          </p:cNvPr>
          <p:cNvSpPr/>
          <p:nvPr/>
        </p:nvSpPr>
        <p:spPr bwMode="auto">
          <a:xfrm>
            <a:off x="3839572" y="5170231"/>
            <a:ext cx="250423" cy="25042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AB78A2-DD2B-4EA2-AECF-90AC717ABF97}"/>
              </a:ext>
            </a:extLst>
          </p:cNvPr>
          <p:cNvGrpSpPr/>
          <p:nvPr/>
        </p:nvGrpSpPr>
        <p:grpSpPr>
          <a:xfrm>
            <a:off x="5372227" y="3254143"/>
            <a:ext cx="407865" cy="307777"/>
            <a:chOff x="5372227" y="3254143"/>
            <a:chExt cx="407865" cy="307777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D17FB3D-E9D8-4D47-B69B-CE4C13F2305F}"/>
                </a:ext>
              </a:extLst>
            </p:cNvPr>
            <p:cNvSpPr/>
            <p:nvPr/>
          </p:nvSpPr>
          <p:spPr bwMode="auto">
            <a:xfrm>
              <a:off x="5450949" y="3282821"/>
              <a:ext cx="250423" cy="25042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43D8224-16DF-473C-AF8D-023AAFD72B4F}"/>
                </a:ext>
              </a:extLst>
            </p:cNvPr>
            <p:cNvSpPr txBox="1"/>
            <p:nvPr/>
          </p:nvSpPr>
          <p:spPr bwMode="auto">
            <a:xfrm>
              <a:off x="5372227" y="3254143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16D35B5-CBFF-4FB9-8455-CC6ECAC1653C}"/>
              </a:ext>
            </a:extLst>
          </p:cNvPr>
          <p:cNvGrpSpPr/>
          <p:nvPr/>
        </p:nvGrpSpPr>
        <p:grpSpPr>
          <a:xfrm>
            <a:off x="4498260" y="2857490"/>
            <a:ext cx="407865" cy="307777"/>
            <a:chOff x="5372227" y="3254143"/>
            <a:chExt cx="407865" cy="307777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061BAEB-D51A-447F-9961-06322868E764}"/>
                </a:ext>
              </a:extLst>
            </p:cNvPr>
            <p:cNvSpPr/>
            <p:nvPr/>
          </p:nvSpPr>
          <p:spPr bwMode="auto">
            <a:xfrm>
              <a:off x="5450949" y="3282821"/>
              <a:ext cx="250423" cy="25042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8751B5D-1FF2-4D7A-900E-B078E5DB7552}"/>
                </a:ext>
              </a:extLst>
            </p:cNvPr>
            <p:cNvSpPr txBox="1"/>
            <p:nvPr/>
          </p:nvSpPr>
          <p:spPr bwMode="auto">
            <a:xfrm>
              <a:off x="5372227" y="3254143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A161977-1F02-45A9-9813-3E2B6FB9875F}"/>
              </a:ext>
            </a:extLst>
          </p:cNvPr>
          <p:cNvGrpSpPr/>
          <p:nvPr/>
        </p:nvGrpSpPr>
        <p:grpSpPr>
          <a:xfrm>
            <a:off x="4591623" y="3420987"/>
            <a:ext cx="407865" cy="307777"/>
            <a:chOff x="5372227" y="3254143"/>
            <a:chExt cx="407865" cy="307777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DFF734F-FB27-477E-8AD2-AB999A9ABFC2}"/>
                </a:ext>
              </a:extLst>
            </p:cNvPr>
            <p:cNvSpPr/>
            <p:nvPr/>
          </p:nvSpPr>
          <p:spPr bwMode="auto">
            <a:xfrm>
              <a:off x="5450949" y="3282821"/>
              <a:ext cx="250423" cy="25042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9A5AB84-0B4E-4BC3-A1AA-FA33199AC2EC}"/>
                </a:ext>
              </a:extLst>
            </p:cNvPr>
            <p:cNvSpPr txBox="1"/>
            <p:nvPr/>
          </p:nvSpPr>
          <p:spPr bwMode="auto">
            <a:xfrm>
              <a:off x="5372227" y="3254143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F3CD4A-8C71-4E5E-ABB9-315AAFD007EF}"/>
              </a:ext>
            </a:extLst>
          </p:cNvPr>
          <p:cNvGrpSpPr/>
          <p:nvPr/>
        </p:nvGrpSpPr>
        <p:grpSpPr>
          <a:xfrm>
            <a:off x="4262480" y="4023339"/>
            <a:ext cx="407865" cy="307777"/>
            <a:chOff x="6824995" y="5970556"/>
            <a:chExt cx="407865" cy="307777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EEEE4AC-FE36-4559-8D5C-E4702425BD72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6FD2D07B-FB89-4B4D-B25C-C7E9AEF7B9E3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BE5A9E9-7D3B-4BDB-8588-FED04882BF2D}"/>
              </a:ext>
            </a:extLst>
          </p:cNvPr>
          <p:cNvGrpSpPr/>
          <p:nvPr/>
        </p:nvGrpSpPr>
        <p:grpSpPr>
          <a:xfrm>
            <a:off x="4562142" y="4145062"/>
            <a:ext cx="407865" cy="307777"/>
            <a:chOff x="6824995" y="5970556"/>
            <a:chExt cx="407865" cy="307777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D7DC6F8-5C5A-4197-BECF-C5B8718D4E89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9A0D803-99CA-4B53-92A2-FC44844C9E20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0460875-2A7D-41A1-93F0-13A8AD290AE2}"/>
              </a:ext>
            </a:extLst>
          </p:cNvPr>
          <p:cNvGrpSpPr/>
          <p:nvPr/>
        </p:nvGrpSpPr>
        <p:grpSpPr>
          <a:xfrm>
            <a:off x="3970632" y="4498948"/>
            <a:ext cx="407865" cy="307777"/>
            <a:chOff x="6824995" y="5970556"/>
            <a:chExt cx="407865" cy="307777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EE7DA46-7502-4F52-9E6A-79C700DC5985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6C2BB39-AA83-4F34-879E-BA68DAB9134B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9FA58D9-DCDB-42B6-8D31-9B70FAD39AED}"/>
              </a:ext>
            </a:extLst>
          </p:cNvPr>
          <p:cNvGrpSpPr/>
          <p:nvPr/>
        </p:nvGrpSpPr>
        <p:grpSpPr>
          <a:xfrm>
            <a:off x="4344161" y="4762586"/>
            <a:ext cx="407865" cy="307777"/>
            <a:chOff x="6824995" y="5970556"/>
            <a:chExt cx="407865" cy="307777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D22BC652-8B83-4F0E-8630-7B9CAE960A5A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6928936-F2E2-46F5-8D69-CDC55A099535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0FF6606B-AE43-424A-9594-2D4650DC2D59}"/>
              </a:ext>
            </a:extLst>
          </p:cNvPr>
          <p:cNvGrpSpPr/>
          <p:nvPr/>
        </p:nvGrpSpPr>
        <p:grpSpPr>
          <a:xfrm>
            <a:off x="5905029" y="4995743"/>
            <a:ext cx="407865" cy="307777"/>
            <a:chOff x="6824995" y="5970556"/>
            <a:chExt cx="407865" cy="307777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314974E-30E0-41F6-A071-C0C973B0DDA8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40AA901-0DBA-4D58-AA5F-3F739B124638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4A2F838-CEEF-4CDE-8248-8113F85D2AD7}"/>
              </a:ext>
            </a:extLst>
          </p:cNvPr>
          <p:cNvGrpSpPr/>
          <p:nvPr/>
        </p:nvGrpSpPr>
        <p:grpSpPr>
          <a:xfrm>
            <a:off x="2816432" y="5068920"/>
            <a:ext cx="407865" cy="307777"/>
            <a:chOff x="6824995" y="5970556"/>
            <a:chExt cx="407865" cy="30777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35D8F21-BB27-452C-AA35-383B64472A4F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4FA1DB7-6EC3-4742-9E16-6186F0727BDB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8CCC59-2A0D-4F22-97D1-046E0AD5F714}"/>
              </a:ext>
            </a:extLst>
          </p:cNvPr>
          <p:cNvGrpSpPr/>
          <p:nvPr/>
        </p:nvGrpSpPr>
        <p:grpSpPr>
          <a:xfrm>
            <a:off x="5953495" y="2443177"/>
            <a:ext cx="407865" cy="307777"/>
            <a:chOff x="6824995" y="5970556"/>
            <a:chExt cx="407865" cy="30777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D73FF2-646C-4451-BFC2-231E5D03B8EB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A1EA36-67A0-4A65-9B38-3E17F2F2653B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F2C778-4728-4141-BC6E-6883EA330DE7}"/>
              </a:ext>
            </a:extLst>
          </p:cNvPr>
          <p:cNvGrpSpPr/>
          <p:nvPr/>
        </p:nvGrpSpPr>
        <p:grpSpPr>
          <a:xfrm>
            <a:off x="2787021" y="2443177"/>
            <a:ext cx="407865" cy="307777"/>
            <a:chOff x="6824995" y="5970556"/>
            <a:chExt cx="407865" cy="30777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3C57321-4FB4-4782-8BE9-F71D20B53AFE}"/>
                </a:ext>
              </a:extLst>
            </p:cNvPr>
            <p:cNvSpPr/>
            <p:nvPr/>
          </p:nvSpPr>
          <p:spPr bwMode="auto">
            <a:xfrm>
              <a:off x="6903717" y="5999234"/>
              <a:ext cx="250423" cy="2504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EBA6F9-9398-43DF-BE36-AA572B7A3BA4}"/>
                </a:ext>
              </a:extLst>
            </p:cNvPr>
            <p:cNvSpPr txBox="1"/>
            <p:nvPr/>
          </p:nvSpPr>
          <p:spPr bwMode="auto">
            <a:xfrm>
              <a:off x="6824995" y="5970556"/>
              <a:ext cx="407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8277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152E49-B1FD-4E8D-8903-675C47484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524" y="1244405"/>
            <a:ext cx="1629583" cy="533400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Simple Parts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45E32-261A-4ADE-A0F8-DDBBCC62CB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4365" y="1181100"/>
            <a:ext cx="2809904" cy="533400"/>
          </a:xfrm>
        </p:spPr>
        <p:txBody>
          <a:bodyPr anchor="ctr"/>
          <a:lstStyle/>
          <a:p>
            <a:r>
              <a:rPr lang="en-US">
                <a:solidFill>
                  <a:schemeClr val="tx1"/>
                </a:solidFill>
              </a:rPr>
              <a:t>Easy to Follow Instructions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CDD2B-CFD8-4366-B0CF-9B5E45C03A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0722" y="1244405"/>
            <a:ext cx="1629583" cy="533400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Lower Cost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863227-7092-451F-A7CA-B56A0C7E79F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0255" y="2129411"/>
            <a:ext cx="2984970" cy="3486236"/>
          </a:xfrm>
        </p:spPr>
        <p:txBody>
          <a:bodyPr/>
          <a:lstStyle/>
          <a:p>
            <a:pPr marL="0" indent="0">
              <a:buNone/>
            </a:pPr>
            <a:r>
              <a:rPr lang="en-US" kern="1200" dirty="0">
                <a:solidFill>
                  <a:srgbClr val="3F4040"/>
                </a:solidFill>
              </a:rPr>
              <a:t>The 50I56D-905 </a:t>
            </a:r>
            <a:br>
              <a:rPr lang="en-US" kern="1200" dirty="0">
                <a:solidFill>
                  <a:srgbClr val="3F4040"/>
                </a:solidFill>
              </a:rPr>
            </a:br>
            <a:r>
              <a:rPr lang="en-US" kern="1200" dirty="0">
                <a:solidFill>
                  <a:srgbClr val="3F4040"/>
                </a:solidFill>
              </a:rPr>
              <a:t>utilizes common parts </a:t>
            </a:r>
            <a:br>
              <a:rPr lang="en-US" kern="1200" dirty="0">
                <a:solidFill>
                  <a:srgbClr val="3F4040"/>
                </a:solidFill>
              </a:rPr>
            </a:br>
            <a:r>
              <a:rPr lang="en-US" kern="1200" dirty="0">
                <a:solidFill>
                  <a:srgbClr val="3F4040"/>
                </a:solidFill>
              </a:rPr>
              <a:t>to retrofit furnaces with complex gas with hot surface ignition, making troubleshooting much easier.</a:t>
            </a:r>
            <a:endParaRPr lang="en-US" dirty="0">
              <a:cs typeface="Arial"/>
            </a:endParaRPr>
          </a:p>
          <a:p>
            <a:endParaRPr lang="en-US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9C651E-A3A9-4734-AF76-794D20FE60A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124365" y="2120620"/>
            <a:ext cx="2984970" cy="3494314"/>
          </a:xfrm>
        </p:spPr>
        <p:txBody>
          <a:bodyPr/>
          <a:lstStyle/>
          <a:p>
            <a:pPr marL="0" indent="0">
              <a:buNone/>
            </a:pPr>
            <a:r>
              <a:rPr lang="en-US" kern="1200">
                <a:solidFill>
                  <a:srgbClr val="3F4040"/>
                </a:solidFill>
              </a:rPr>
              <a:t>Step-by-step instructions offer a seamless installation experience.</a:t>
            </a:r>
            <a:endParaRPr lang="en-US" kern="1200">
              <a:solidFill>
                <a:srgbClr val="3F4040"/>
              </a:solidFill>
              <a:cs typeface="Arial"/>
            </a:endParaRPr>
          </a:p>
          <a:p>
            <a:pPr marL="0" indent="0">
              <a:buNone/>
            </a:pPr>
            <a:endParaRPr lang="en-US" sz="800" kern="1200">
              <a:solidFill>
                <a:srgbClr val="3F4040"/>
              </a:solidFill>
            </a:endParaRPr>
          </a:p>
          <a:p>
            <a:pPr marL="0" indent="0">
              <a:buNone/>
            </a:pPr>
            <a:r>
              <a:rPr lang="en-US" kern="1200">
                <a:solidFill>
                  <a:srgbClr val="3F4040"/>
                </a:solidFill>
              </a:rPr>
              <a:t>A QR Code on the box offers a complete installation video.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723AFF-1DAE-45F7-9E96-FAB4BBA1790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53905" y="2126840"/>
            <a:ext cx="2775750" cy="38274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complete 50I56D-905 retrofit kit is priced competitively, allowing you to purchase an Integrated Furnace Control, Gas Valve, &amp; 120v Ignitor for less than a replacement valve alone in most cases.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F72E0A9-1554-4D15-B0CF-546455AD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r>
              <a:rPr lang="en-US" sz="2600" b="1">
                <a:solidFill>
                  <a:srgbClr val="004B8D"/>
                </a:solidFill>
              </a:rPr>
              <a:t>Intelligent Valve Retrofit Kit Benefit Summary</a:t>
            </a:r>
            <a:endParaRPr lang="en-US" sz="2600" b="1"/>
          </a:p>
        </p:txBody>
      </p:sp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B0378246-3FF6-4052-8DA5-36BE51F8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5" y="4615815"/>
            <a:ext cx="1606447" cy="936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C57F6-6F1B-4847-A937-6CF2D55EC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5" t="62303" r="880" b="23208"/>
          <a:stretch/>
        </p:blipFill>
        <p:spPr>
          <a:xfrm>
            <a:off x="3026005" y="4615815"/>
            <a:ext cx="2623059" cy="7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9892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43CDD-5937-4F1A-BF4D-076A5C08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50I56D-905 Competitive Comparison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26ECAE2-BF45-4265-A365-7AEE76F050D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48174272"/>
              </p:ext>
            </p:extLst>
          </p:nvPr>
        </p:nvGraphicFramePr>
        <p:xfrm>
          <a:off x="495300" y="2001620"/>
          <a:ext cx="8328023" cy="354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804">
                  <a:extLst>
                    <a:ext uri="{9D8B030D-6E8A-4147-A177-3AD203B41FA5}">
                      <a16:colId xmlns:a16="http://schemas.microsoft.com/office/drawing/2014/main" val="4235842930"/>
                    </a:ext>
                  </a:extLst>
                </a:gridCol>
                <a:gridCol w="2313621">
                  <a:extLst>
                    <a:ext uri="{9D8B030D-6E8A-4147-A177-3AD203B41FA5}">
                      <a16:colId xmlns:a16="http://schemas.microsoft.com/office/drawing/2014/main" val="2655828349"/>
                    </a:ext>
                  </a:extLst>
                </a:gridCol>
                <a:gridCol w="1928598">
                  <a:extLst>
                    <a:ext uri="{9D8B030D-6E8A-4147-A177-3AD203B41FA5}">
                      <a16:colId xmlns:a16="http://schemas.microsoft.com/office/drawing/2014/main" val="27633476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FEATURE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B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Honeywell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White Rodgers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B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792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Stocking Requirement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53131"/>
                          </a:solidFill>
                        </a:rPr>
                        <a:t>Hard – Three or Four Separate Parts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4B8D"/>
                          </a:solidFill>
                        </a:rPr>
                        <a:t>Easy</a:t>
                      </a:r>
                      <a:r>
                        <a:rPr lang="en-US" sz="1400">
                          <a:solidFill>
                            <a:srgbClr val="004B8D"/>
                          </a:solidFill>
                        </a:rPr>
                        <a:t> - One Complete Kit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136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Warranty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53131"/>
                          </a:solidFill>
                          <a:latin typeface="Segoe UI Symbol"/>
                          <a:ea typeface="Segoe UI Symbol"/>
                        </a:rPr>
                        <a:t>1 Year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4B8D"/>
                          </a:solidFill>
                        </a:rPr>
                        <a:t>5 Years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14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Ignitor Technology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53131"/>
                          </a:solidFill>
                        </a:rPr>
                        <a:t>24V Ceramic Composite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4B8D"/>
                          </a:solidFill>
                        </a:rPr>
                        <a:t>120V Nitride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22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Gas Valve Technology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53131"/>
                          </a:solidFill>
                          <a:latin typeface="Segoe UI Symbol"/>
                          <a:ea typeface="Segoe UI Symbol"/>
                        </a:rPr>
                        <a:t>Complex Integrated Electronics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4B8D"/>
                          </a:solidFill>
                        </a:rPr>
                        <a:t>Reliable Standard Mechanical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69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Intermittent Pilot System Operation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✔</a:t>
                      </a:r>
                      <a:endParaRPr lang="en-US" sz="1400">
                        <a:solidFill>
                          <a:srgbClr val="FF0000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B8D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✔</a:t>
                      </a:r>
                      <a:endParaRPr lang="en-US" sz="1400">
                        <a:solidFill>
                          <a:srgbClr val="004B8D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37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Fault Recall &amp; Pushbutton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3131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✘</a:t>
                      </a:r>
                      <a:endParaRPr lang="en-US" sz="1400">
                        <a:solidFill>
                          <a:srgbClr val="F53131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B8D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✔</a:t>
                      </a:r>
                      <a:endParaRPr lang="en-US" sz="1400">
                        <a:solidFill>
                          <a:srgbClr val="004B8D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7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Troubleshooting 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53131"/>
                          </a:solidFill>
                          <a:latin typeface="Segoe UI Symbol"/>
                          <a:ea typeface="Segoe UI Symbol"/>
                        </a:rPr>
                        <a:t>Hard - Specialized Parts &amp; Training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004B8D"/>
                          </a:solidFill>
                        </a:rPr>
                        <a:t>Easy</a:t>
                      </a:r>
                      <a:r>
                        <a:rPr lang="en-US" sz="1400">
                          <a:solidFill>
                            <a:srgbClr val="004B8D"/>
                          </a:solidFill>
                        </a:rPr>
                        <a:t> - Like Most Standard Furnaces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07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Dipswitch Selectable OEM Blower Delays 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✔</a:t>
                      </a:r>
                      <a:endParaRPr lang="en-US" sz="1400">
                        <a:solidFill>
                          <a:srgbClr val="F53131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B8D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✔</a:t>
                      </a:r>
                      <a:endParaRPr lang="en-US" sz="1400">
                        <a:solidFill>
                          <a:srgbClr val="004B8D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663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Main Board with Full Cover &amp; Fault Code Label </a:t>
                      </a: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3131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✘</a:t>
                      </a:r>
                      <a:endParaRPr lang="en-US" sz="1400">
                        <a:solidFill>
                          <a:srgbClr val="F53131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B8D"/>
                          </a:solidFill>
                          <a:effectLst/>
                          <a:uLnTx/>
                          <a:uFillTx/>
                          <a:latin typeface="Segoe UI Symbol"/>
                          <a:ea typeface="Segoe UI Symbol"/>
                          <a:cs typeface="+mn-cs"/>
                        </a:rPr>
                        <a:t>✔</a:t>
                      </a:r>
                      <a:endParaRPr lang="en-US" sz="1400">
                        <a:solidFill>
                          <a:srgbClr val="004B8D"/>
                        </a:solidFill>
                        <a:latin typeface="Segoe UI Symbol"/>
                        <a:ea typeface="Segoe UI Symbol"/>
                      </a:endParaRPr>
                    </a:p>
                  </a:txBody>
                  <a:tcPr marL="70568" marR="70568" marT="35675" marB="356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55286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7E27B-BA5E-423A-BF86-338FDB4896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9412" y="1349189"/>
            <a:ext cx="8934450" cy="35401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800"/>
              <a:t>White-Rodgers simplifies the </a:t>
            </a:r>
            <a:r>
              <a:rPr lang="en-US" sz="1800" err="1"/>
              <a:t>SmartValve</a:t>
            </a:r>
            <a:r>
              <a:rPr lang="en-US" sz="1800"/>
              <a:t> replacement process.</a:t>
            </a:r>
          </a:p>
        </p:txBody>
      </p:sp>
    </p:spTree>
    <p:extLst>
      <p:ext uri="{BB962C8B-B14F-4D97-AF65-F5344CB8AC3E}">
        <p14:creationId xmlns:p14="http://schemas.microsoft.com/office/powerpoint/2010/main" val="10708441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4020D847-39DA-4BE5-B350-783F25318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r>
              <a:rPr lang="en-US" sz="2600" b="1" err="1"/>
              <a:t>SmartValve</a:t>
            </a:r>
            <a:r>
              <a:rPr lang="en-US" sz="2600" b="1"/>
              <a:t> History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481F01A2-6874-4DD0-990D-CC08FD9A3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625573"/>
              </p:ext>
            </p:extLst>
          </p:nvPr>
        </p:nvGraphicFramePr>
        <p:xfrm>
          <a:off x="495300" y="1447800"/>
          <a:ext cx="8254492" cy="512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678CB931-DC32-4C12-9F05-26F018DFEEBC}"/>
              </a:ext>
            </a:extLst>
          </p:cNvPr>
          <p:cNvSpPr/>
          <p:nvPr/>
        </p:nvSpPr>
        <p:spPr bwMode="auto">
          <a:xfrm rot="16200000">
            <a:off x="1290349" y="2778069"/>
            <a:ext cx="3328678" cy="1617313"/>
          </a:xfrm>
          <a:prstGeom prst="rect">
            <a:avLst/>
          </a:prstGeom>
          <a:solidFill>
            <a:schemeClr val="accent5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4599B8-AB26-48BF-8700-315636ED1C28}"/>
              </a:ext>
            </a:extLst>
          </p:cNvPr>
          <p:cNvSpPr/>
          <p:nvPr/>
        </p:nvSpPr>
        <p:spPr bwMode="auto">
          <a:xfrm rot="16200000">
            <a:off x="2902988" y="2775100"/>
            <a:ext cx="3338025" cy="1617311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3FC9A-66A1-4CFB-9126-55274EC41A14}"/>
              </a:ext>
            </a:extLst>
          </p:cNvPr>
          <p:cNvSpPr/>
          <p:nvPr/>
        </p:nvSpPr>
        <p:spPr bwMode="auto">
          <a:xfrm rot="16200000">
            <a:off x="4524972" y="2776651"/>
            <a:ext cx="3328678" cy="1617307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A4F061-1A97-4AD3-A1BD-6FAF1EFB40CB}"/>
              </a:ext>
            </a:extLst>
          </p:cNvPr>
          <p:cNvSpPr/>
          <p:nvPr/>
        </p:nvSpPr>
        <p:spPr bwMode="auto">
          <a:xfrm rot="16200000">
            <a:off x="6083183" y="2835745"/>
            <a:ext cx="3328678" cy="14991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1A97F4-DFDC-45F4-8B14-8EE5E63F7F1C}"/>
              </a:ext>
            </a:extLst>
          </p:cNvPr>
          <p:cNvSpPr/>
          <p:nvPr/>
        </p:nvSpPr>
        <p:spPr bwMode="auto">
          <a:xfrm rot="16200000">
            <a:off x="-348348" y="2777441"/>
            <a:ext cx="3338025" cy="1650729"/>
          </a:xfrm>
          <a:prstGeom prst="rect">
            <a:avLst/>
          </a:prstGeom>
          <a:solidFill>
            <a:schemeClr val="accent4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436FA-17DB-4F0C-8DF0-D85241C668B4}"/>
              </a:ext>
            </a:extLst>
          </p:cNvPr>
          <p:cNvSpPr txBox="1"/>
          <p:nvPr/>
        </p:nvSpPr>
        <p:spPr>
          <a:xfrm>
            <a:off x="574311" y="3220717"/>
            <a:ext cx="1618488" cy="8248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lvl="0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cs typeface="Calibri" panose="020F0502020204030204" pitchFamily="34" charset="0"/>
              </a:rPr>
              <a:t>The birth of HSI: Carborundum Co. makes 1</a:t>
            </a:r>
            <a:r>
              <a:rPr lang="en-US" sz="1400" baseline="30000">
                <a:cs typeface="Calibri" panose="020F0502020204030204" pitchFamily="34" charset="0"/>
              </a:rPr>
              <a:t>st</a:t>
            </a:r>
            <a:r>
              <a:rPr lang="en-US" sz="1400">
                <a:cs typeface="Calibri" panose="020F0502020204030204" pitchFamily="34" charset="0"/>
              </a:rPr>
              <a:t> Silicon Carbide ignitor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C1B06B-F85E-4A19-A208-14D3D0FB585C}"/>
              </a:ext>
            </a:extLst>
          </p:cNvPr>
          <p:cNvSpPr txBox="1"/>
          <p:nvPr/>
        </p:nvSpPr>
        <p:spPr>
          <a:xfrm>
            <a:off x="3897386" y="3220717"/>
            <a:ext cx="1618488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ICP begins manufacturing furnaces using a Gas Valve with a circuit board to operate a 24v Ceramic Composite Hot Surface Ignitor.</a:t>
            </a:r>
            <a:endParaRPr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2CC7DE-AE4B-4F6E-9297-FDE893516271}"/>
              </a:ext>
            </a:extLst>
          </p:cNvPr>
          <p:cNvSpPr txBox="1"/>
          <p:nvPr/>
        </p:nvSpPr>
        <p:spPr>
          <a:xfrm>
            <a:off x="2208596" y="2458717"/>
            <a:ext cx="1618488" cy="247298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lvl="0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cs typeface="Calibri"/>
              </a:rPr>
              <a:t>The National Appliance Energy Conservation Act set a minimum of 78% Annual Fuel Utilization Efficiency (AFUE)</a:t>
            </a:r>
          </a:p>
          <a:p>
            <a:pPr lvl="0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cs typeface="Calibri"/>
              </a:rPr>
              <a:t>Manufactures stop building furnaces with standing pilot light ignition systems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F3B783-29EC-42E6-A7ED-96F9B3167AFE}"/>
              </a:ext>
            </a:extLst>
          </p:cNvPr>
          <p:cNvSpPr txBox="1"/>
          <p:nvPr/>
        </p:nvSpPr>
        <p:spPr>
          <a:xfrm>
            <a:off x="5433098" y="3220717"/>
            <a:ext cx="1618488" cy="1600438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Lennox uses the Armstrong line to follow suit in building Furnaces using the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SmartValve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&amp; Fan Timer module.</a:t>
            </a:r>
            <a:endParaRPr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5BA96C-C6A8-4598-9E73-55A20BD2CC82}"/>
              </a:ext>
            </a:extLst>
          </p:cNvPr>
          <p:cNvSpPr txBox="1"/>
          <p:nvPr/>
        </p:nvSpPr>
        <p:spPr>
          <a:xfrm>
            <a:off x="7095819" y="3220717"/>
            <a:ext cx="1453506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Furnaces with non-integrated controls no longer manufactured</a:t>
            </a:r>
            <a:endParaRPr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F20B4D-A259-45FF-A339-1A4296547314}"/>
              </a:ext>
            </a:extLst>
          </p:cNvPr>
          <p:cNvSpPr txBox="1"/>
          <p:nvPr/>
        </p:nvSpPr>
        <p:spPr>
          <a:xfrm>
            <a:off x="3851204" y="2077714"/>
            <a:ext cx="4675029" cy="249299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Era of Gas Valves w/ Electronics Manufactured in Furnaces</a:t>
            </a:r>
            <a:endParaRPr lang="en-US" sz="1200" b="1" i="1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6" name="Picture 45" descr="A close up of a box&#10;&#10;Description automatically generated">
            <a:extLst>
              <a:ext uri="{FF2B5EF4-FFF2-40B4-BE49-F238E27FC236}">
                <a16:creationId xmlns:a16="http://schemas.microsoft.com/office/drawing/2014/main" id="{C4D14BBB-CE2B-46B4-9369-14E027CF87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1" b="90000" l="10000" r="90000">
                        <a14:foregroundMark x1="52429" y1="5286" x2="56286" y2="3571"/>
                        <a14:foregroundMark x1="54571" y1="3429" x2="54571" y2="3429"/>
                        <a14:foregroundMark x1="64286" y1="69857" x2="65857" y2="66429"/>
                        <a14:foregroundMark x1="31429" y1="18857" x2="32286" y2="1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461" r="10576" b="10604"/>
          <a:stretch/>
        </p:blipFill>
        <p:spPr>
          <a:xfrm>
            <a:off x="7256923" y="2377681"/>
            <a:ext cx="767619" cy="8645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BF97AD2-0D62-494C-97A6-71107FAE64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33769" r="21003" b="11050"/>
          <a:stretch/>
        </p:blipFill>
        <p:spPr>
          <a:xfrm rot="1044195">
            <a:off x="563496" y="2265772"/>
            <a:ext cx="1359146" cy="664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0A06F-F718-444B-8A57-A3C9D483A4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450" y="5334046"/>
            <a:ext cx="1852582" cy="122120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0185865-59BD-44E1-B655-54F599023B78}"/>
              </a:ext>
            </a:extLst>
          </p:cNvPr>
          <p:cNvSpPr txBox="1"/>
          <p:nvPr/>
        </p:nvSpPr>
        <p:spPr bwMode="auto">
          <a:xfrm>
            <a:off x="404732" y="6554826"/>
            <a:ext cx="2590017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 dirty="0"/>
              <a:t>Brands that used the SV System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78055C-9941-4E74-90BB-D2A90BD2C180}"/>
              </a:ext>
            </a:extLst>
          </p:cNvPr>
          <p:cNvSpPr txBox="1"/>
          <p:nvPr/>
        </p:nvSpPr>
        <p:spPr bwMode="auto">
          <a:xfrm>
            <a:off x="4939332" y="5366869"/>
            <a:ext cx="2791580" cy="120770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ICP produced &gt;</a:t>
            </a:r>
            <a:r>
              <a:rPr lang="en-US" sz="1400" dirty="0">
                <a:solidFill>
                  <a:srgbClr val="3F4040"/>
                </a:solidFill>
                <a:latin typeface="Arial"/>
              </a:rPr>
              <a:t>3M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furnaces from 1994 to 2006. During this period they manufactured Furnaces using a Fan Timer Control and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SmartValve</a:t>
            </a:r>
            <a:r>
              <a:rPr lang="en-US" sz="1400" baseline="30000" dirty="0">
                <a:ea typeface="+mn-lt"/>
                <a:cs typeface="+mn-lt"/>
              </a:rPr>
              <a:t>®</a:t>
            </a:r>
            <a:r>
              <a:rPr lang="en-US" sz="1400" dirty="0">
                <a:ea typeface="+mn-lt"/>
                <a:cs typeface="+mn-lt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1" name="Picture 50" descr="A close up of a door&#10;&#10;Description automatically generated">
            <a:extLst>
              <a:ext uri="{FF2B5EF4-FFF2-40B4-BE49-F238E27FC236}">
                <a16:creationId xmlns:a16="http://schemas.microsoft.com/office/drawing/2014/main" id="{88DB2BD7-7348-4BE7-BDFA-4C96C56D904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t="7322" r="26263" b="45925"/>
          <a:stretch/>
        </p:blipFill>
        <p:spPr>
          <a:xfrm>
            <a:off x="7528330" y="5366869"/>
            <a:ext cx="968752" cy="1207703"/>
          </a:xfrm>
          <a:prstGeom prst="rect">
            <a:avLst/>
          </a:prstGeom>
        </p:spPr>
      </p:pic>
      <p:pic>
        <p:nvPicPr>
          <p:cNvPr id="9" name="Picture 8" descr="A picture containing appliance, white&#10;&#10;Description automatically generated">
            <a:extLst>
              <a:ext uri="{FF2B5EF4-FFF2-40B4-BE49-F238E27FC236}">
                <a16:creationId xmlns:a16="http://schemas.microsoft.com/office/drawing/2014/main" id="{1DFF021C-31A4-44F1-8D13-50EC29112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2" y="2190385"/>
            <a:ext cx="1097610" cy="1097610"/>
          </a:xfrm>
          <a:prstGeom prst="rect">
            <a:avLst/>
          </a:prstGeom>
        </p:spPr>
      </p:pic>
      <p:pic>
        <p:nvPicPr>
          <p:cNvPr id="11" name="Picture 10" descr="A picture containing electronics, set&#10;&#10;Description automatically generated">
            <a:extLst>
              <a:ext uri="{FF2B5EF4-FFF2-40B4-BE49-F238E27FC236}">
                <a16:creationId xmlns:a16="http://schemas.microsoft.com/office/drawing/2014/main" id="{6020F312-333A-4E8A-B537-9A8860158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65" y="2281826"/>
            <a:ext cx="801208" cy="9639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C53B3A-2D39-4720-B7A1-90E691FAD14C}"/>
                  </a:ext>
                </a:extLst>
              </p14:cNvPr>
              <p14:cNvContentPartPr/>
              <p14:nvPr/>
            </p14:nvContentPartPr>
            <p14:xfrm>
              <a:off x="5919585" y="5600464"/>
              <a:ext cx="9525" cy="9525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8C53B3A-2D39-4720-B7A1-90E691FAD14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43335" y="5124214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24FE164-681D-45B0-9D03-ABDB20CE02C8}"/>
                  </a:ext>
                </a:extLst>
              </p14:cNvPr>
              <p14:cNvContentPartPr/>
              <p14:nvPr/>
            </p14:nvContentPartPr>
            <p14:xfrm>
              <a:off x="5919585" y="5600464"/>
              <a:ext cx="9525" cy="9525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24FE164-681D-45B0-9D03-ABDB20CE02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43335" y="5124214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42023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9677-B321-4AB4-8935-3B47FB5E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Wiring the Intelligent Valve Retrofit Kit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E260D-AD93-4BB7-9691-8BC48EC1DE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192" y="1334795"/>
            <a:ext cx="3419918" cy="5132388"/>
          </a:xfrm>
        </p:spPr>
        <p:txBody>
          <a:bodyPr/>
          <a:lstStyle/>
          <a:p>
            <a:r>
              <a:rPr lang="en-US" sz="1600" b="0" dirty="0"/>
              <a:t>ICP &amp; Lennox use a harness with a 6-pin Molex that connects to the Fan Module, and a 4-pin plug that connects to the </a:t>
            </a:r>
            <a:r>
              <a:rPr lang="en-US" sz="1600" b="0" dirty="0" err="1"/>
              <a:t>SmartValve</a:t>
            </a:r>
            <a:r>
              <a:rPr lang="en-US" sz="1600" b="0" dirty="0"/>
              <a:t>®</a:t>
            </a:r>
            <a:endParaRPr lang="en-US" sz="1600" b="0" dirty="0">
              <a:cs typeface="Arial"/>
            </a:endParaRPr>
          </a:p>
          <a:p>
            <a:r>
              <a:rPr lang="en-US" sz="1600" b="0" dirty="0"/>
              <a:t>The White-Rodgers Kit comes with two adapters</a:t>
            </a:r>
            <a:r>
              <a:rPr lang="en-US" sz="1600" dirty="0"/>
              <a:t> </a:t>
            </a:r>
            <a:r>
              <a:rPr lang="en-US" sz="1600" b="0" dirty="0"/>
              <a:t>that connect</a:t>
            </a:r>
            <a:r>
              <a:rPr lang="en-US" sz="1600" dirty="0"/>
              <a:t> </a:t>
            </a:r>
            <a:r>
              <a:rPr lang="en-US" sz="1600" b="0" dirty="0"/>
              <a:t> the existing furnace harness to a standard IFC &amp; Gas Valve.</a:t>
            </a:r>
            <a:endParaRPr lang="en-US" sz="1600" b="0" dirty="0">
              <a:cs typeface="Arial"/>
            </a:endParaRPr>
          </a:p>
          <a:p>
            <a:r>
              <a:rPr lang="en-US" sz="1600" b="0" dirty="0"/>
              <a:t>We also include </a:t>
            </a:r>
            <a:r>
              <a:rPr lang="en-US" sz="1600" dirty="0"/>
              <a:t>a</a:t>
            </a:r>
            <a:r>
              <a:rPr lang="en-US" sz="1600" b="0" dirty="0"/>
              <a:t> </a:t>
            </a:r>
            <a:r>
              <a:rPr lang="en-US" sz="1600" dirty="0"/>
              <a:t>harness </a:t>
            </a:r>
            <a:r>
              <a:rPr lang="en-US" sz="1600" b="0" dirty="0"/>
              <a:t>to connect the 120v Inducer and the 120v Hot Surface Ignitor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0" indent="0">
              <a:buClr>
                <a:srgbClr val="FFFFFF">
                  <a:lumMod val="50000"/>
                </a:srgbClr>
              </a:buClr>
              <a:buNone/>
            </a:pPr>
            <a:endParaRPr lang="en-US" sz="800" dirty="0"/>
          </a:p>
          <a:p>
            <a:pPr marL="342900" indent="-342900">
              <a:buClr>
                <a:srgbClr val="62BB46"/>
              </a:buClr>
              <a:buSzPct val="100000"/>
              <a:buAutoNum type="arabicPeriod"/>
            </a:pPr>
            <a:r>
              <a:rPr lang="en-US" sz="1600" dirty="0">
                <a:solidFill>
                  <a:schemeClr val="accent2"/>
                </a:solidFill>
              </a:rPr>
              <a:t>Control Harness</a:t>
            </a:r>
            <a:endParaRPr lang="en-US" dirty="0">
              <a:solidFill>
                <a:schemeClr val="accent2"/>
              </a:solidFill>
            </a:endParaRPr>
          </a:p>
          <a:p>
            <a:pPr marL="342900" indent="-342900"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accent2"/>
                </a:solidFill>
              </a:rPr>
              <a:t>Ignitor/Inducer Harness</a:t>
            </a:r>
            <a:endParaRPr lang="en-US" sz="1600" b="0" dirty="0">
              <a:solidFill>
                <a:schemeClr val="accent2"/>
              </a:solidFill>
              <a:cs typeface="Arial"/>
            </a:endParaRPr>
          </a:p>
          <a:p>
            <a:pPr marL="342900" indent="-342900"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1600" b="0" dirty="0">
                <a:solidFill>
                  <a:schemeClr val="accent2"/>
                </a:solidFill>
              </a:rPr>
              <a:t>Valve Harness</a:t>
            </a:r>
            <a:endParaRPr lang="en-US" sz="1600" b="0" dirty="0">
              <a:solidFill>
                <a:schemeClr val="accent2"/>
              </a:solidFill>
              <a:cs typeface="Arial"/>
            </a:endParaRPr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FE7C205C-AC7A-4FAD-8001-899235EED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3153" y="1976344"/>
            <a:ext cx="5132387" cy="3849290"/>
          </a:xfrm>
          <a:prstGeom prst="rect">
            <a:avLst/>
          </a:prstGeom>
        </p:spPr>
      </p:pic>
      <p:pic>
        <p:nvPicPr>
          <p:cNvPr id="21" name="Picture 20" descr="A picture containing indoor, weapon, scissors&#10;&#10;Description automatically generated">
            <a:extLst>
              <a:ext uri="{FF2B5EF4-FFF2-40B4-BE49-F238E27FC236}">
                <a16:creationId xmlns:a16="http://schemas.microsoft.com/office/drawing/2014/main" id="{F6F492E5-720D-4660-B229-D67369E44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15902" r="838" b="2324"/>
          <a:stretch/>
        </p:blipFill>
        <p:spPr>
          <a:xfrm>
            <a:off x="6571942" y="1450417"/>
            <a:ext cx="1828800" cy="1831789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22" name="Picture 21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1420725D-1AA8-44C1-A2A0-53BE86855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3542" b="10114"/>
          <a:stretch/>
        </p:blipFill>
        <p:spPr>
          <a:xfrm>
            <a:off x="7378192" y="4188894"/>
            <a:ext cx="1371600" cy="1371600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50F3BF-5C5A-464C-9DC8-515E89DA001A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4715" y="2527127"/>
            <a:ext cx="655441" cy="2808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46C442-1764-4648-85A2-EC06666177D8}"/>
              </a:ext>
            </a:extLst>
          </p:cNvPr>
          <p:cNvCxnSpPr>
            <a:cxnSpLocks/>
          </p:cNvCxnSpPr>
          <p:nvPr/>
        </p:nvCxnSpPr>
        <p:spPr bwMode="auto">
          <a:xfrm flipH="1">
            <a:off x="6928731" y="5027320"/>
            <a:ext cx="456408" cy="190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7BFC6D3-86A0-4D50-93C8-BAD06307C7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16111" r="473" b="8888"/>
          <a:stretch/>
        </p:blipFill>
        <p:spPr>
          <a:xfrm rot="16200000">
            <a:off x="4028332" y="3503094"/>
            <a:ext cx="1372468" cy="1371600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4A1F7C-E696-47BE-9D54-E19032C47A51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4153" y="3046120"/>
            <a:ext cx="150912" cy="4565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6556F65-1F35-4D58-9D34-77E6DCAD5054}"/>
              </a:ext>
            </a:extLst>
          </p:cNvPr>
          <p:cNvSpPr/>
          <p:nvPr/>
        </p:nvSpPr>
        <p:spPr bwMode="auto">
          <a:xfrm>
            <a:off x="7996721" y="1544583"/>
            <a:ext cx="269083" cy="2690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2FFF79-3C27-4379-8532-921FF1906CA7}"/>
              </a:ext>
            </a:extLst>
          </p:cNvPr>
          <p:cNvSpPr/>
          <p:nvPr/>
        </p:nvSpPr>
        <p:spPr bwMode="auto">
          <a:xfrm>
            <a:off x="4078171" y="3502658"/>
            <a:ext cx="269083" cy="2690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53B0AF6-DD4B-4C00-B931-F804394DA2B1}"/>
              </a:ext>
            </a:extLst>
          </p:cNvPr>
          <p:cNvSpPr/>
          <p:nvPr/>
        </p:nvSpPr>
        <p:spPr bwMode="auto">
          <a:xfrm>
            <a:off x="7929450" y="4020221"/>
            <a:ext cx="269083" cy="2690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89F857-3C99-43A1-8F61-E0171A29C1F8}"/>
              </a:ext>
            </a:extLst>
          </p:cNvPr>
          <p:cNvSpPr/>
          <p:nvPr/>
        </p:nvSpPr>
        <p:spPr bwMode="auto">
          <a:xfrm rot="16200000">
            <a:off x="1740364" y="4250477"/>
            <a:ext cx="548038" cy="402876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4" name="Graphic 43" descr="Lightbulb">
            <a:extLst>
              <a:ext uri="{FF2B5EF4-FFF2-40B4-BE49-F238E27FC236}">
                <a16:creationId xmlns:a16="http://schemas.microsoft.com/office/drawing/2014/main" id="{AA780DB2-D275-4298-A723-3A5968BFF9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906" y="6061224"/>
            <a:ext cx="393589" cy="39358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AC45290-456E-438C-8FE6-CBE99DC3B550}"/>
              </a:ext>
            </a:extLst>
          </p:cNvPr>
          <p:cNvSpPr/>
          <p:nvPr/>
        </p:nvSpPr>
        <p:spPr>
          <a:xfrm>
            <a:off x="552702" y="6031207"/>
            <a:ext cx="3476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TECH TIP: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White-Rodgers simplifies Retrofitting by using the existing Main Furnace Harness.</a:t>
            </a:r>
          </a:p>
        </p:txBody>
      </p:sp>
    </p:spTree>
    <p:extLst>
      <p:ext uri="{BB962C8B-B14F-4D97-AF65-F5344CB8AC3E}">
        <p14:creationId xmlns:p14="http://schemas.microsoft.com/office/powerpoint/2010/main" val="531798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9C76C-81C9-4774-9A10-662C426C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Upgrading to 120V Hot Surface Ignition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FA3B3-C980-4614-9818-5E1113B62E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191" y="1340356"/>
            <a:ext cx="3730939" cy="4622800"/>
          </a:xfrm>
        </p:spPr>
        <p:txBody>
          <a:bodyPr/>
          <a:lstStyle/>
          <a:p>
            <a:r>
              <a:rPr lang="en-US" sz="1800" b="0"/>
              <a:t>In </a:t>
            </a:r>
            <a:r>
              <a:rPr lang="en-US" sz="1800" b="0" err="1"/>
              <a:t>SmartValve</a:t>
            </a:r>
            <a:r>
              <a:rPr lang="en-US" sz="1800" b="0"/>
              <a:t> systems, the HSI relies on 24v from the valve to heat the ignitor. These ceramic ignitors will often fail, due to comparably poor materials.</a:t>
            </a:r>
          </a:p>
          <a:p>
            <a:r>
              <a:rPr lang="en-US" sz="1800" b="0"/>
              <a:t>We include a 120v Nitride Ignitor in our kit that matches the size &amp; shape of the existing ignitor, and has a factory installed harness that runs to the blower area and connects to the IFC through the “C” Harness.</a:t>
            </a:r>
            <a:endParaRPr lang="en-US" sz="1800" b="0">
              <a:cs typeface="Arial"/>
            </a:endParaRPr>
          </a:p>
        </p:txBody>
      </p:sp>
      <p:pic>
        <p:nvPicPr>
          <p:cNvPr id="15" name="Content Placeholder 6" descr="A picture containing device&#10;&#10;Description automatically generated">
            <a:extLst>
              <a:ext uri="{FF2B5EF4-FFF2-40B4-BE49-F238E27FC236}">
                <a16:creationId xmlns:a16="http://schemas.microsoft.com/office/drawing/2014/main" id="{9E86AFCC-95DC-46ED-B6C6-BECEEB7BE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8953" y="1981904"/>
            <a:ext cx="5132388" cy="3849291"/>
          </a:xfrm>
          <a:prstGeom prst="rect">
            <a:avLst/>
          </a:prstGeom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20A7E18B-4B36-4333-A472-1449BD95B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7284">
            <a:off x="3529769" y="5068994"/>
            <a:ext cx="1188720" cy="1188720"/>
          </a:xfrm>
          <a:prstGeom prst="ellipse">
            <a:avLst/>
          </a:prstGeom>
          <a:ln w="76200">
            <a:solidFill>
              <a:srgbClr val="C00000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0E6943-E5E2-41E6-A1D5-552AA85A11A7}"/>
              </a:ext>
            </a:extLst>
          </p:cNvPr>
          <p:cNvCxnSpPr>
            <a:cxnSpLocks/>
          </p:cNvCxnSpPr>
          <p:nvPr/>
        </p:nvCxnSpPr>
        <p:spPr bwMode="auto">
          <a:xfrm flipH="1">
            <a:off x="3600376" y="5382379"/>
            <a:ext cx="1047506" cy="56194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60BA76E-E35A-42D1-A20E-79C4123E5CEB}"/>
              </a:ext>
            </a:extLst>
          </p:cNvPr>
          <p:cNvSpPr/>
          <p:nvPr/>
        </p:nvSpPr>
        <p:spPr>
          <a:xfrm>
            <a:off x="3939608" y="6338997"/>
            <a:ext cx="439544" cy="276999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sz="1200" b="1" i="1">
                <a:latin typeface="Arial" panose="020B0604020202020204" pitchFamily="34" charset="0"/>
                <a:ea typeface="Arial" panose="020B0604020202020204" pitchFamily="34" charset="0"/>
              </a:rPr>
              <a:t>24v</a:t>
            </a:r>
            <a:endParaRPr lang="en-US" sz="1200" i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911293-38CE-463E-8E2D-569E2A31E6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772" r="17078"/>
          <a:stretch/>
        </p:blipFill>
        <p:spPr>
          <a:xfrm rot="5400000">
            <a:off x="5815512" y="3701751"/>
            <a:ext cx="1597837" cy="1600200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08C32A-A7B6-49B1-BD65-C2E51F9F559B}"/>
              </a:ext>
            </a:extLst>
          </p:cNvPr>
          <p:cNvCxnSpPr>
            <a:cxnSpLocks/>
          </p:cNvCxnSpPr>
          <p:nvPr/>
        </p:nvCxnSpPr>
        <p:spPr bwMode="auto">
          <a:xfrm>
            <a:off x="6650802" y="5326689"/>
            <a:ext cx="265423" cy="5354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20CCAD-E446-45F1-BD51-ACAF2C3CB4AE}"/>
              </a:ext>
            </a:extLst>
          </p:cNvPr>
          <p:cNvCxnSpPr>
            <a:cxnSpLocks/>
            <a:stCxn id="19" idx="2"/>
          </p:cNvCxnSpPr>
          <p:nvPr/>
        </p:nvCxnSpPr>
        <p:spPr bwMode="auto">
          <a:xfrm flipH="1" flipV="1">
            <a:off x="6021281" y="2185041"/>
            <a:ext cx="593150" cy="15178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585547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6D269A-7D87-48D3-8D58-DF5AABE4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sz="2600" b="1"/>
              <a:t>Specs</a:t>
            </a:r>
            <a:endParaRPr lang="en-US" sz="2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8DA9F-C38A-4208-801F-6E67F76E3EDB}"/>
              </a:ext>
            </a:extLst>
          </p:cNvPr>
          <p:cNvSpPr txBox="1"/>
          <p:nvPr/>
        </p:nvSpPr>
        <p:spPr bwMode="auto">
          <a:xfrm>
            <a:off x="393192" y="1368370"/>
            <a:ext cx="5093208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 i="0" u="none" strike="noStrike" baseline="0" dirty="0">
                <a:solidFill>
                  <a:schemeClr val="tx2"/>
                </a:solidFill>
              </a:rPr>
              <a:t>ELECTRICAL RATING</a:t>
            </a:r>
            <a:r>
              <a:rPr lang="en-US" sz="1400" b="1" dirty="0">
                <a:solidFill>
                  <a:schemeClr val="tx2"/>
                </a:solidFill>
              </a:rPr>
              <a:t> </a:t>
            </a:r>
            <a:endParaRPr lang="en-US" sz="1400" b="0" i="0" u="none" strike="noStrike" baseline="0">
              <a:solidFill>
                <a:srgbClr val="D31145"/>
              </a:solidFill>
            </a:endParaRPr>
          </a:p>
          <a:p>
            <a:r>
              <a:rPr lang="en-US" sz="1400"/>
              <a:t>Input Low Voltage: 25 VAC, 60 Hz</a:t>
            </a:r>
            <a:endParaRPr lang="en-US" sz="1400" dirty="0">
              <a:cs typeface="Arial"/>
            </a:endParaRPr>
          </a:p>
          <a:p>
            <a:r>
              <a:rPr lang="en-US" sz="1400"/>
              <a:t>Input Line Voltage: 120 VAC, 60 Hz</a:t>
            </a:r>
            <a:endParaRPr lang="en-US" sz="1400" dirty="0">
              <a:cs typeface="Arial"/>
            </a:endParaRPr>
          </a:p>
          <a:p>
            <a:r>
              <a:rPr lang="en-US" sz="1400"/>
              <a:t>Max Input Current: .45A @ 25 VAC</a:t>
            </a:r>
            <a:endParaRPr lang="en-US" sz="1400" dirty="0">
              <a:cs typeface="Arial"/>
            </a:endParaRPr>
          </a:p>
          <a:p>
            <a:endParaRPr lang="en-US" sz="1400" b="0" i="0" u="none" strike="noStrike" baseline="0">
              <a:solidFill>
                <a:srgbClr val="6C6E70"/>
              </a:solidFill>
            </a:endParaRPr>
          </a:p>
          <a:p>
            <a:r>
              <a:rPr lang="en-US" sz="1400" b="1" dirty="0">
                <a:solidFill>
                  <a:schemeClr val="tx2"/>
                </a:solidFill>
              </a:rPr>
              <a:t>FLAME CURRENT REQUIREMENTS: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/>
              <a:t>Minimum current to ensure flame detection: 0.25 </a:t>
            </a:r>
            <a:r>
              <a:rPr lang="en-US" sz="1400" err="1"/>
              <a:t>μA</a:t>
            </a:r>
            <a:r>
              <a:rPr lang="en-US" sz="1400"/>
              <a:t> DC*</a:t>
            </a:r>
            <a:endParaRPr lang="en-US" sz="1400" dirty="0">
              <a:cs typeface="Arial"/>
            </a:endParaRPr>
          </a:p>
          <a:p>
            <a:r>
              <a:rPr lang="en-US" sz="1400"/>
              <a:t>Maximum current for non-detection: 0.1 </a:t>
            </a:r>
            <a:r>
              <a:rPr lang="en-US" sz="1400" err="1"/>
              <a:t>μA</a:t>
            </a:r>
            <a:r>
              <a:rPr lang="en-US" sz="1400"/>
              <a:t> DC</a:t>
            </a:r>
            <a:endParaRPr lang="en-US" sz="1400" dirty="0">
              <a:cs typeface="Arial"/>
            </a:endParaRPr>
          </a:p>
          <a:p>
            <a:r>
              <a:rPr lang="en-US" sz="1400"/>
              <a:t>Maximum allowable leakage resistance: 100 M ohms</a:t>
            </a:r>
            <a:endParaRPr lang="en-US" sz="1400" dirty="0">
              <a:cs typeface="Arial"/>
            </a:endParaRPr>
          </a:p>
          <a:p>
            <a:r>
              <a:rPr lang="en-US" sz="1400"/>
              <a:t>* Measuring with a DC voltmeter (1VDC = 1 </a:t>
            </a:r>
            <a:r>
              <a:rPr lang="en-US" sz="1400" err="1"/>
              <a:t>μA</a:t>
            </a:r>
            <a:r>
              <a:rPr lang="en-US" sz="1400"/>
              <a:t>) </a:t>
            </a:r>
            <a:endParaRPr lang="en-US" sz="1400" b="1"/>
          </a:p>
          <a:p>
            <a:endParaRPr lang="en-US" sz="1400">
              <a:solidFill>
                <a:srgbClr val="6C6E70"/>
              </a:solidFill>
              <a:cs typeface="Arial"/>
            </a:endParaRPr>
          </a:p>
          <a:p>
            <a:r>
              <a:rPr lang="en-US" sz="1400" b="1" dirty="0">
                <a:solidFill>
                  <a:schemeClr val="tx2"/>
                </a:solidFill>
              </a:rPr>
              <a:t>RELAY CONTACT RATINGS:</a:t>
            </a:r>
            <a:endParaRPr lang="en-US" sz="1400" b="1" dirty="0">
              <a:solidFill>
                <a:schemeClr val="tx2"/>
              </a:solidFill>
              <a:cs typeface="Arial"/>
            </a:endParaRPr>
          </a:p>
          <a:p>
            <a:r>
              <a:rPr lang="en-US" sz="1400"/>
              <a:t>Inducer Output: 2.2 FLA @ 120 VAC 3.5 LRA</a:t>
            </a:r>
            <a:endParaRPr lang="en-US" sz="1400" dirty="0">
              <a:cs typeface="Arial"/>
            </a:endParaRPr>
          </a:p>
          <a:p>
            <a:r>
              <a:rPr lang="en-US" sz="1400"/>
              <a:t>Blower Output: 14.5 FLA @ 120 VAC 25 LRA  </a:t>
            </a:r>
            <a:endParaRPr lang="en-US" sz="1400" dirty="0">
              <a:cs typeface="Arial"/>
            </a:endParaRPr>
          </a:p>
          <a:p>
            <a:r>
              <a:rPr lang="en-US" sz="1400"/>
              <a:t>Gas Valve Output: 1.5A @ 25 VAC 0.6 pf</a:t>
            </a:r>
            <a:endParaRPr lang="en-US" sz="1400" dirty="0">
              <a:cs typeface="Arial"/>
            </a:endParaRPr>
          </a:p>
          <a:p>
            <a:r>
              <a:rPr lang="en-US" sz="1400"/>
              <a:t>Ignitor Output:  6.0A @ 120VAC (resistive)</a:t>
            </a:r>
            <a:endParaRPr lang="en-US" sz="1400" dirty="0">
              <a:cs typeface="Arial"/>
            </a:endParaRPr>
          </a:p>
          <a:p>
            <a:r>
              <a:rPr lang="en-US" sz="1400"/>
              <a:t>Hum and EAC Load: 1.0A @ 120 VAC</a:t>
            </a:r>
            <a:endParaRPr lang="en-US" sz="1400" dirty="0">
              <a:cs typeface="Arial"/>
            </a:endParaRPr>
          </a:p>
          <a:p>
            <a:endParaRPr lang="en-US" sz="1400" dirty="0">
              <a:solidFill>
                <a:schemeClr val="tx2"/>
              </a:solidFill>
              <a:cs typeface="Arial"/>
            </a:endParaRPr>
          </a:p>
          <a:p>
            <a:r>
              <a:rPr lang="en-US" sz="1400" b="1" dirty="0">
                <a:solidFill>
                  <a:schemeClr val="tx2"/>
                </a:solidFill>
              </a:rPr>
              <a:t>OPERATING TEMPERATURE RANGE: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/>
              <a:t>-40° to 176°F (-40° to 80°C)</a:t>
            </a:r>
            <a:endParaRPr lang="en-US" sz="1400" dirty="0">
              <a:cs typeface="Arial"/>
            </a:endParaRPr>
          </a:p>
          <a:p>
            <a:endParaRPr lang="en-US" sz="1400">
              <a:solidFill>
                <a:srgbClr val="6C6E70"/>
              </a:solidFill>
            </a:endParaRPr>
          </a:p>
          <a:p>
            <a:r>
              <a:rPr lang="en-US" sz="1400" b="1" dirty="0">
                <a:solidFill>
                  <a:schemeClr val="tx2"/>
                </a:solidFill>
              </a:rPr>
              <a:t>HUMIDITY RANGE:</a:t>
            </a:r>
            <a:endParaRPr lang="en-US" sz="1400" b="1" dirty="0">
              <a:solidFill>
                <a:schemeClr val="tx2"/>
              </a:solidFill>
              <a:cs typeface="Arial"/>
            </a:endParaRPr>
          </a:p>
          <a:p>
            <a:r>
              <a:rPr lang="en-US" sz="1400"/>
              <a:t>5 to 95% relative humidity (non-condensing)</a:t>
            </a:r>
            <a:endParaRPr lang="en-US" sz="1400" dirty="0"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18F57-E910-4CCA-8EAD-EA29B73FD14A}"/>
              </a:ext>
            </a:extLst>
          </p:cNvPr>
          <p:cNvSpPr/>
          <p:nvPr/>
        </p:nvSpPr>
        <p:spPr bwMode="auto">
          <a:xfrm rot="16200000">
            <a:off x="5715683" y="820220"/>
            <a:ext cx="2942253" cy="3914382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B349E3E-A107-45AE-85DB-E18A7B5CE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5" y="1326457"/>
            <a:ext cx="3511424" cy="2565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2422-CF57-4EC5-9F01-528701114C83}"/>
              </a:ext>
            </a:extLst>
          </p:cNvPr>
          <p:cNvSpPr txBox="1"/>
          <p:nvPr/>
        </p:nvSpPr>
        <p:spPr bwMode="auto">
          <a:xfrm>
            <a:off x="6761584" y="3845773"/>
            <a:ext cx="1038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50I56D-905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E9688-9CEC-4A59-ADFD-458675888381}"/>
              </a:ext>
            </a:extLst>
          </p:cNvPr>
          <p:cNvSpPr txBox="1">
            <a:spLocks/>
          </p:cNvSpPr>
          <p:nvPr/>
        </p:nvSpPr>
        <p:spPr bwMode="auto">
          <a:xfrm>
            <a:off x="5174488" y="4275706"/>
            <a:ext cx="3575304" cy="58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130969" indent="-130969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281" indent="-173831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51435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68580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901304" indent="-126206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18002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1431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24860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28289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SzPct val="8500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 REFERENCE ON THE BOX</a:t>
            </a:r>
            <a:endParaRPr 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DAF1A-D512-41D3-B6E7-D0C1D85BB2EE}"/>
              </a:ext>
            </a:extLst>
          </p:cNvPr>
          <p:cNvGrpSpPr/>
          <p:nvPr/>
        </p:nvGrpSpPr>
        <p:grpSpPr>
          <a:xfrm>
            <a:off x="5248676" y="4692731"/>
            <a:ext cx="3130214" cy="1861491"/>
            <a:chOff x="4117528" y="1782778"/>
            <a:chExt cx="3738392" cy="22231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947E6-33ED-4286-BF34-A4F306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898"/>
            <a:stretch/>
          </p:blipFill>
          <p:spPr>
            <a:xfrm>
              <a:off x="4117528" y="1782778"/>
              <a:ext cx="3664204" cy="217962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2EAE75-DFA5-4003-9517-13309937819D}"/>
                </a:ext>
              </a:extLst>
            </p:cNvPr>
            <p:cNvSpPr/>
            <p:nvPr/>
          </p:nvSpPr>
          <p:spPr bwMode="auto">
            <a:xfrm>
              <a:off x="7358743" y="2836506"/>
              <a:ext cx="497177" cy="1169437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2625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b="1"/>
              <a:t>Install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68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b="1"/>
              <a:t>Business and Product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326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3DB1D4-8C5C-431F-BA65-667CBD46F89D}"/>
              </a:ext>
            </a:extLst>
          </p:cNvPr>
          <p:cNvSpPr/>
          <p:nvPr/>
        </p:nvSpPr>
        <p:spPr bwMode="auto">
          <a:xfrm rot="16200000">
            <a:off x="4872230" y="1663674"/>
            <a:ext cx="4629160" cy="3914382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br>
              <a:rPr lang="en-US" sz="2600" b="1"/>
            </a:br>
            <a:r>
              <a:rPr lang="en-US" sz="2600" b="1"/>
              <a:t>White-Rodgers Intelligent Valve Retrofit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1445-A9CE-4865-9B54-123FEE0545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6" y="1339850"/>
            <a:ext cx="4820043" cy="4832350"/>
          </a:xfrm>
          <a:ln>
            <a:noFill/>
          </a:ln>
        </p:spPr>
        <p:txBody>
          <a:bodyPr/>
          <a:lstStyle/>
          <a:p>
            <a:pPr mar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r>
              <a:rPr lang="en-US" sz="1800" dirty="0">
                <a:solidFill>
                  <a:srgbClr val="3F4040"/>
                </a:solidFill>
              </a:rPr>
              <a:t>The White-Rodgers 50I56D-905 </a:t>
            </a:r>
            <a:r>
              <a:rPr lang="en-US" sz="1800" dirty="0"/>
              <a:t>Intelligent Valve Retrofit Kit converts</a:t>
            </a:r>
            <a:r>
              <a:rPr lang="en-US" sz="1800" dirty="0">
                <a:solidFill>
                  <a:srgbClr val="3F4040"/>
                </a:solidFill>
              </a:rPr>
              <a:t> furnaces built with a </a:t>
            </a:r>
            <a:r>
              <a:rPr lang="en-US" sz="1800" dirty="0" err="1">
                <a:solidFill>
                  <a:srgbClr val="3F4040"/>
                </a:solidFill>
              </a:rPr>
              <a:t>SmartValve</a:t>
            </a:r>
            <a:r>
              <a:rPr lang="en-US" sz="1800" dirty="0">
                <a:solidFill>
                  <a:srgbClr val="3F4040"/>
                </a:solidFill>
              </a:rPr>
              <a:t>® and Fan Timer to operate with a standard intermittent pilot valve and integrated furnace control, and replaces</a:t>
            </a:r>
            <a:r>
              <a:rPr lang="en-US" sz="1800" dirty="0">
                <a:solidFill>
                  <a:srgbClr val="3F4040"/>
                </a:solidFill>
                <a:ea typeface="+mn-lt"/>
                <a:cs typeface="+mn-lt"/>
              </a:rPr>
              <a:t> over 50 first generation </a:t>
            </a:r>
            <a:r>
              <a:rPr lang="en-US" sz="1800" dirty="0" err="1">
                <a:solidFill>
                  <a:srgbClr val="3F4040"/>
                </a:solidFill>
                <a:ea typeface="+mn-lt"/>
                <a:cs typeface="+mn-lt"/>
              </a:rPr>
              <a:t>SmartValve</a:t>
            </a:r>
            <a:r>
              <a:rPr lang="en-US" sz="1800" dirty="0">
                <a:solidFill>
                  <a:srgbClr val="3F4040"/>
                </a:solidFill>
                <a:ea typeface="+mn-lt"/>
                <a:cs typeface="+mn-lt"/>
              </a:rPr>
              <a:t>® controls.</a:t>
            </a:r>
            <a:endParaRPr lang="en-US" sz="1800" b="1" dirty="0">
              <a:solidFill>
                <a:srgbClr val="3F4040"/>
              </a:solidFill>
              <a:ea typeface="+mn-lt"/>
              <a:cs typeface="+mn-lt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800" dirty="0">
              <a:solidFill>
                <a:srgbClr val="3F4040"/>
              </a:solidFill>
              <a:ea typeface="+mn-lt"/>
              <a:cs typeface="+mn-lt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None/>
              <a:defRPr/>
            </a:pPr>
            <a:endParaRPr lang="en-US" sz="800" dirty="0">
              <a:solidFill>
                <a:srgbClr val="3F4040"/>
              </a:solidFill>
              <a:cs typeface="Arial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None/>
              <a:defRPr/>
            </a:pPr>
            <a:endParaRPr lang="en-US" sz="800" dirty="0">
              <a:solidFill>
                <a:srgbClr val="3F4040"/>
              </a:solidFill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cs typeface="Arial"/>
              </a:rPr>
              <a:t>Applications: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Single Stage Gas Heat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PSC Blower Motor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r>
              <a:rPr lang="en-US" sz="1600" dirty="0"/>
              <a:t>Upgrade 24v HSI ignitor to 120v</a:t>
            </a: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Intermittent Pilot Operation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ICP &amp; Lennox Brands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 Gen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SmartValve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 Retrofit</a:t>
            </a:r>
            <a:endParaRPr lang="en-US" sz="1600" dirty="0"/>
          </a:p>
          <a:p>
            <a:pPr marL="0" lv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1800" dirty="0">
              <a:solidFill>
                <a:srgbClr val="3F4040"/>
              </a:solidFill>
            </a:endParaRPr>
          </a:p>
          <a:p>
            <a:pPr marL="0" lv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1800" dirty="0">
              <a:solidFill>
                <a:srgbClr val="3F4040"/>
              </a:solidFill>
            </a:endParaRPr>
          </a:p>
          <a:p>
            <a:pPr lvl="1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</a:pPr>
            <a:endParaRPr lang="en-US" dirty="0">
              <a:solidFill>
                <a:srgbClr val="3F4040"/>
              </a:solidFill>
            </a:endParaRPr>
          </a:p>
        </p:txBody>
      </p:sp>
      <p:pic>
        <p:nvPicPr>
          <p:cNvPr id="6" name="Picture 5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16BD504-C07F-4277-8861-4D0F01B0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5" y="2474985"/>
            <a:ext cx="3511424" cy="2565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5F853-272C-4A18-B95B-90A2B9B7EC6A}"/>
              </a:ext>
            </a:extLst>
          </p:cNvPr>
          <p:cNvSpPr txBox="1"/>
          <p:nvPr/>
        </p:nvSpPr>
        <p:spPr bwMode="auto">
          <a:xfrm>
            <a:off x="6761584" y="5020544"/>
            <a:ext cx="1038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50I56D-905</a:t>
            </a:r>
          </a:p>
        </p:txBody>
      </p:sp>
    </p:spTree>
    <p:extLst>
      <p:ext uri="{BB962C8B-B14F-4D97-AF65-F5344CB8AC3E}">
        <p14:creationId xmlns:p14="http://schemas.microsoft.com/office/powerpoint/2010/main" val="21233486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FC85359-EEC0-4EF5-9A70-CB9B6B79FB65}"/>
              </a:ext>
            </a:extLst>
          </p:cNvPr>
          <p:cNvSpPr/>
          <p:nvPr/>
        </p:nvSpPr>
        <p:spPr bwMode="auto">
          <a:xfrm rot="16200000">
            <a:off x="4055709" y="1418250"/>
            <a:ext cx="5200262" cy="4976328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3246F-AE3F-4DCA-BDC1-9E15E5BA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What’s in the Box?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86F6BFB-78C9-4B96-93BE-80D41F78A739}"/>
              </a:ext>
            </a:extLst>
          </p:cNvPr>
          <p:cNvSpPr txBox="1">
            <a:spLocks/>
          </p:cNvSpPr>
          <p:nvPr/>
        </p:nvSpPr>
        <p:spPr bwMode="auto">
          <a:xfrm>
            <a:off x="395697" y="939375"/>
            <a:ext cx="3755822" cy="54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130969" indent="-130969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281" indent="-173831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51435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68580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901304" indent="-126206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18002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1431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24860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28289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lvl="0" indent="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  <a:buNone/>
            </a:pPr>
            <a:endParaRPr lang="en-US" sz="1800" b="1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50I56-905 120V HSI IP Furnace Control Board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Main CONTROL Harness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Gas VALVE Harness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Ignitor/Inducer C Harness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1 - 120V Ignitor + Flame Sensor Kit for Pilot Assembly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1 - 36G33-905 IP Gas Valve w/ LP Conversion kit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4 - 1” Sheet Metal Mounting Screws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4 - Wire Ties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2 - 1/4" Female Crimp-on Spades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2 - 7/8” Sheet Metal Wire Grommets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Unit Retrofit Label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Installation Instructions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Troubleshooting Label on Control Cover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endParaRPr lang="en-US" sz="1600" kern="0">
              <a:solidFill>
                <a:srgbClr val="3F4040"/>
              </a:solidFill>
              <a:cs typeface="Arial"/>
            </a:endParaRPr>
          </a:p>
        </p:txBody>
      </p:sp>
      <p:pic>
        <p:nvPicPr>
          <p:cNvPr id="14" name="Picture 13" descr="A picture containing text, indoor, items, cluttered&#10;&#10;Description automatically generated">
            <a:extLst>
              <a:ext uri="{FF2B5EF4-FFF2-40B4-BE49-F238E27FC236}">
                <a16:creationId xmlns:a16="http://schemas.microsoft.com/office/drawing/2014/main" id="{0FDF3368-D3FE-4F72-A443-B3D396AF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04" y="1306282"/>
            <a:ext cx="4486671" cy="4410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10B692-EF23-49A9-8F2C-333943F93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5" t="62303" r="880" b="23208"/>
          <a:stretch/>
        </p:blipFill>
        <p:spPr>
          <a:xfrm>
            <a:off x="4211217" y="5942370"/>
            <a:ext cx="1953208" cy="52853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DC2742B-6A51-4DD1-89CE-E18A876D73AA}"/>
              </a:ext>
            </a:extLst>
          </p:cNvPr>
          <p:cNvSpPr txBox="1">
            <a:spLocks/>
          </p:cNvSpPr>
          <p:nvPr/>
        </p:nvSpPr>
        <p:spPr>
          <a:xfrm>
            <a:off x="5937217" y="5839771"/>
            <a:ext cx="1478766" cy="271911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b="1" i="1" kern="0"/>
              <a:t>50I56D-905</a:t>
            </a:r>
          </a:p>
        </p:txBody>
      </p:sp>
    </p:spTree>
    <p:extLst>
      <p:ext uri="{BB962C8B-B14F-4D97-AF65-F5344CB8AC3E}">
        <p14:creationId xmlns:p14="http://schemas.microsoft.com/office/powerpoint/2010/main" val="11743616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17766"/>
            <a:ext cx="8356600" cy="951665"/>
          </a:xfrm>
        </p:spPr>
        <p:txBody>
          <a:bodyPr/>
          <a:lstStyle/>
          <a:p>
            <a:r>
              <a:rPr lang="en-US" sz="2400" b="1"/>
              <a:t>Disconnect Power and Gas</a:t>
            </a:r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89" y="1480848"/>
            <a:ext cx="7543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/>
              <a:t>First, ensure power and gas are disconnected prior to servicing the unit. </a:t>
            </a:r>
          </a:p>
        </p:txBody>
      </p:sp>
      <p:pic>
        <p:nvPicPr>
          <p:cNvPr id="7" name="Picture 6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62B0354D-79BB-8F40-BF96-43704D25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9" b="5010"/>
          <a:stretch/>
        </p:blipFill>
        <p:spPr>
          <a:xfrm>
            <a:off x="1562101" y="2682549"/>
            <a:ext cx="6629399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427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17766"/>
            <a:ext cx="8356600" cy="951665"/>
          </a:xfrm>
        </p:spPr>
        <p:txBody>
          <a:bodyPr/>
          <a:lstStyle/>
          <a:p>
            <a:r>
              <a:rPr lang="en-US" sz="2400" b="1"/>
              <a:t>Take a Picture of Wiring</a:t>
            </a:r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89" y="1462614"/>
            <a:ext cx="7104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Remove access panels and take pictures before removing any wiring. Label existing wiring as necessary.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BCA6DB-5B4D-934E-B31E-5D89666D9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t="17503" r="18912" b="18912"/>
          <a:stretch/>
        </p:blipFill>
        <p:spPr>
          <a:xfrm>
            <a:off x="1647273" y="2682549"/>
            <a:ext cx="6459055" cy="36599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8B916EC-B57F-44A6-BB70-EF4E4E77CCF3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58602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72" y="123986"/>
            <a:ext cx="8356600" cy="951665"/>
          </a:xfrm>
        </p:spPr>
        <p:txBody>
          <a:bodyPr/>
          <a:lstStyle/>
          <a:p>
            <a:r>
              <a:rPr lang="en-US" sz="2600" b="1"/>
              <a:t>Remove Parts to Prepare for Retrofit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190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Disconnect both 4-pin plugs and pilot tubing, remove gas valve and discard.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07366-F48E-2D48-8CD0-8EC7A8531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b="19725"/>
          <a:stretch/>
        </p:blipFill>
        <p:spPr>
          <a:xfrm>
            <a:off x="1562101" y="2682549"/>
            <a:ext cx="6629399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781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80" y="130207"/>
            <a:ext cx="8356600" cy="951665"/>
          </a:xfrm>
        </p:spPr>
        <p:txBody>
          <a:bodyPr/>
          <a:lstStyle/>
          <a:p>
            <a:r>
              <a:rPr lang="en-US" sz="2600" b="1"/>
              <a:t>Disconnect Pilot Assembly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Remove 24V HSI ignitor + sensor and clip from assembly. </a:t>
            </a:r>
            <a:r>
              <a:rPr lang="en-US" i="1"/>
              <a:t>NOTE: Discard existing 24V ignitor + sensor and clip. Use new clip for best fit.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6278" r="2724" b="17090"/>
          <a:stretch/>
        </p:blipFill>
        <p:spPr>
          <a:xfrm>
            <a:off x="1562101" y="2682549"/>
            <a:ext cx="6629399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16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72" y="123986"/>
            <a:ext cx="8356600" cy="951665"/>
          </a:xfrm>
        </p:spPr>
        <p:txBody>
          <a:bodyPr/>
          <a:lstStyle/>
          <a:p>
            <a:r>
              <a:rPr lang="en-US" sz="2600" b="1"/>
              <a:t>Disconnect Fan Timer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Unwire fan timer, remove &amp; discard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0686" r="6103" b="6103"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3404873-2058-4066-8ABF-37AB64B10E03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043349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72" y="130206"/>
            <a:ext cx="8356600" cy="951665"/>
          </a:xfrm>
        </p:spPr>
        <p:txBody>
          <a:bodyPr/>
          <a:lstStyle/>
          <a:p>
            <a:r>
              <a:rPr lang="en-US" sz="2600" b="1"/>
              <a:t>Retrofit New Parts into Furnace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650653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Mount 50I56-905 control in blower area using cover as drill template and using 4" x 1" screws.</a:t>
            </a:r>
          </a:p>
          <a:p>
            <a:r>
              <a:rPr lang="en-US" sz="1600" i="1" dirty="0">
                <a:solidFill>
                  <a:srgbClr val="C00000"/>
                </a:solidFill>
              </a:rPr>
              <a:t>Warning: Avoid damaging components when drilling or driving screws. All wiring should be installed according to local and national code.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6406" r="8079" b="8078"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364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Install Gas Valve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Install 36G33-905 gas valve in furnace. See instructions in box.</a:t>
            </a:r>
          </a:p>
        </p:txBody>
      </p:sp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27" b="-291"/>
          <a:stretch/>
        </p:blipFill>
        <p:spPr>
          <a:xfrm>
            <a:off x="1623534" y="2682549"/>
            <a:ext cx="6527796" cy="3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222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Install Ignitor + Sensor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1476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Install 791Q-905 120V HSI Ignitor + sensor into pilot assembly </a:t>
            </a:r>
            <a:r>
              <a:rPr lang="en-US" b="1" dirty="0"/>
              <a:t>using new clip for best fit</a:t>
            </a:r>
            <a:r>
              <a:rPr lang="en-US" dirty="0"/>
              <a:t>. Reinstall pilot assembly and connect gas supply tubing to new gas valve.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4472" y="2682549"/>
            <a:ext cx="6544657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36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3DB1D4-8C5C-431F-BA65-667CBD46F89D}"/>
              </a:ext>
            </a:extLst>
          </p:cNvPr>
          <p:cNvSpPr/>
          <p:nvPr/>
        </p:nvSpPr>
        <p:spPr bwMode="auto">
          <a:xfrm rot="16200000">
            <a:off x="4872230" y="1663674"/>
            <a:ext cx="4629160" cy="3914382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br>
              <a:rPr lang="en-US" sz="2600" b="1"/>
            </a:br>
            <a:r>
              <a:rPr lang="en-US" sz="2600" b="1"/>
              <a:t>White-Rodgers Intelligent Valve Retrofit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1445-A9CE-4865-9B54-123FEE0545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6" y="1339850"/>
            <a:ext cx="4820043" cy="4832350"/>
          </a:xfrm>
          <a:ln>
            <a:noFill/>
          </a:ln>
        </p:spPr>
        <p:txBody>
          <a:bodyPr/>
          <a:lstStyle/>
          <a:p>
            <a:pPr mar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r>
              <a:rPr lang="en-US" sz="1800" dirty="0">
                <a:solidFill>
                  <a:srgbClr val="3F4040"/>
                </a:solidFill>
              </a:rPr>
              <a:t>The White-Rodgers 50I56D-905 </a:t>
            </a:r>
            <a:r>
              <a:rPr lang="en-US" sz="1800" dirty="0"/>
              <a:t>Intelligent Valve Retrofit Kit converts</a:t>
            </a:r>
            <a:r>
              <a:rPr lang="en-US" sz="1800" dirty="0">
                <a:solidFill>
                  <a:srgbClr val="3F4040"/>
                </a:solidFill>
              </a:rPr>
              <a:t> furnaces built with a </a:t>
            </a:r>
            <a:r>
              <a:rPr lang="en-US" sz="1800" dirty="0" err="1">
                <a:solidFill>
                  <a:srgbClr val="3F4040"/>
                </a:solidFill>
              </a:rPr>
              <a:t>SmartValve</a:t>
            </a:r>
            <a:r>
              <a:rPr lang="en-US" sz="1800" baseline="30000" dirty="0">
                <a:solidFill>
                  <a:srgbClr val="3F4040"/>
                </a:solidFill>
              </a:rPr>
              <a:t>®</a:t>
            </a:r>
            <a:r>
              <a:rPr lang="en-US" sz="1800" dirty="0">
                <a:solidFill>
                  <a:srgbClr val="3F4040"/>
                </a:solidFill>
              </a:rPr>
              <a:t> and Fan Timer to operate with a standard intermittent pilot valve and integrated furnace control, and replaces</a:t>
            </a:r>
            <a:r>
              <a:rPr lang="en-US" sz="1800" dirty="0">
                <a:solidFill>
                  <a:srgbClr val="3F4040"/>
                </a:solidFill>
                <a:ea typeface="+mn-lt"/>
                <a:cs typeface="+mn-lt"/>
              </a:rPr>
              <a:t> over 50 first generation </a:t>
            </a:r>
            <a:r>
              <a:rPr lang="en-US" sz="1800" dirty="0" err="1">
                <a:solidFill>
                  <a:srgbClr val="3F4040"/>
                </a:solidFill>
                <a:ea typeface="+mn-lt"/>
                <a:cs typeface="+mn-lt"/>
              </a:rPr>
              <a:t>SmartValve</a:t>
            </a:r>
            <a:r>
              <a:rPr lang="en-US" sz="1800" baseline="30000" dirty="0">
                <a:solidFill>
                  <a:srgbClr val="3F4040"/>
                </a:solidFill>
                <a:ea typeface="+mn-lt"/>
                <a:cs typeface="+mn-lt"/>
              </a:rPr>
              <a:t>®</a:t>
            </a:r>
            <a:r>
              <a:rPr lang="en-US" sz="1800" dirty="0">
                <a:solidFill>
                  <a:srgbClr val="3F4040"/>
                </a:solidFill>
                <a:ea typeface="+mn-lt"/>
                <a:cs typeface="+mn-lt"/>
              </a:rPr>
              <a:t> controls.</a:t>
            </a:r>
            <a:endParaRPr lang="en-US" sz="1800" b="1" dirty="0">
              <a:solidFill>
                <a:srgbClr val="3F4040"/>
              </a:solidFill>
              <a:ea typeface="+mn-lt"/>
              <a:cs typeface="+mn-lt"/>
            </a:endParaRPr>
          </a:p>
          <a:p>
            <a:pPr mar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800" dirty="0">
              <a:solidFill>
                <a:srgbClr val="3F4040"/>
              </a:solidFill>
              <a:ea typeface="+mn-lt"/>
              <a:cs typeface="+mn-lt"/>
            </a:endParaRPr>
          </a:p>
          <a:p>
            <a:pPr marL="0" inden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sz="1800" b="1" kern="1200" dirty="0">
              <a:solidFill>
                <a:srgbClr val="3F4040"/>
              </a:solidFill>
              <a:cs typeface="Arial"/>
            </a:endParaRPr>
          </a:p>
          <a:p>
            <a:pPr marL="0" marR="0" lvl="0" indent="0" algn="l" defTabSz="91440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cs typeface="Arial"/>
              </a:rPr>
              <a:t>Applications:</a:t>
            </a:r>
            <a:endParaRPr lang="en-US" dirty="0"/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Single Stage Gas Heat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PSC Blower Motor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r>
              <a:rPr lang="en-US" sz="1600" dirty="0"/>
              <a:t>Upgrade 24v HSI ignitor to 120v</a:t>
            </a: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Intermittent Pilot Operation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ICP &amp; Lennox Brands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F4040"/>
              </a:solidFill>
              <a:effectLst/>
              <a:uLnTx/>
              <a:uFillTx/>
              <a:cs typeface="Arial"/>
            </a:endParaRPr>
          </a:p>
          <a:p>
            <a:pPr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 Gen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SmartValve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ea typeface="+mn-ea"/>
                <a:cs typeface="+mn-cs"/>
              </a:rPr>
              <a:t> Retrofit</a:t>
            </a:r>
            <a:endParaRPr lang="en-US" sz="1600" dirty="0"/>
          </a:p>
          <a:p>
            <a:pPr marL="0" lv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1800" dirty="0">
              <a:solidFill>
                <a:srgbClr val="3F4040"/>
              </a:solidFill>
            </a:endParaRPr>
          </a:p>
          <a:p>
            <a:pPr marL="0" lvl="0" indent="0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None/>
            </a:pPr>
            <a:endParaRPr lang="en-US" sz="1800" dirty="0">
              <a:solidFill>
                <a:srgbClr val="3F4040"/>
              </a:solidFill>
            </a:endParaRPr>
          </a:p>
          <a:p>
            <a:pPr lvl="1"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</a:pPr>
            <a:endParaRPr lang="en-US" dirty="0">
              <a:solidFill>
                <a:srgbClr val="3F4040"/>
              </a:solidFill>
            </a:endParaRPr>
          </a:p>
        </p:txBody>
      </p:sp>
      <p:pic>
        <p:nvPicPr>
          <p:cNvPr id="6" name="Picture 5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16BD504-C07F-4277-8861-4D0F01B0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5" y="2474985"/>
            <a:ext cx="3511424" cy="2565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5F853-272C-4A18-B95B-90A2B9B7EC6A}"/>
              </a:ext>
            </a:extLst>
          </p:cNvPr>
          <p:cNvSpPr txBox="1"/>
          <p:nvPr/>
        </p:nvSpPr>
        <p:spPr bwMode="auto">
          <a:xfrm>
            <a:off x="6761584" y="5020544"/>
            <a:ext cx="1038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50I56D-905</a:t>
            </a:r>
          </a:p>
        </p:txBody>
      </p:sp>
    </p:spTree>
    <p:extLst>
      <p:ext uri="{BB962C8B-B14F-4D97-AF65-F5344CB8AC3E}">
        <p14:creationId xmlns:p14="http://schemas.microsoft.com/office/powerpoint/2010/main" val="99428695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Wire Passage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4893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Locate an existing wire passage between the burner and blower areas or drill 7/8" hole(s) and install wire grommet(s). </a:t>
            </a:r>
            <a:r>
              <a:rPr lang="en-US" i="1" dirty="0"/>
              <a:t>NOTE: Some new wiring such as ignitor + sensor, pressure switch, and MV wire (Armstrong) will be run from the burner area to the blower control board area.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2466" r="2466" b="12042"/>
          <a:stretch/>
        </p:blipFill>
        <p:spPr>
          <a:xfrm>
            <a:off x="1636764" y="2682549"/>
            <a:ext cx="6480072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89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72" y="123986"/>
            <a:ext cx="8356600" cy="951665"/>
          </a:xfrm>
        </p:spPr>
        <p:txBody>
          <a:bodyPr/>
          <a:lstStyle/>
          <a:p>
            <a:r>
              <a:rPr lang="en-US" sz="2600" b="1"/>
              <a:t>Extension Harness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48826"/>
            <a:ext cx="70540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Route 3-pin EXTENSION harness connected to the ignitor + sensor wires from burner area to blower control board area.</a:t>
            </a: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647ED-60B9-4772-88A7-0F93C512F81B}"/>
              </a:ext>
            </a:extLst>
          </p:cNvPr>
          <p:cNvSpPr txBox="1"/>
          <p:nvPr/>
        </p:nvSpPr>
        <p:spPr bwMode="auto">
          <a:xfrm>
            <a:off x="9363302" y="4068174"/>
            <a:ext cx="3504486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</a:pPr>
            <a:r>
              <a:rPr lang="en-US" sz="2000">
                <a:solidFill>
                  <a:srgbClr val="FF0000"/>
                </a:solidFill>
              </a:rPr>
              <a:t>Add extension harness photo</a:t>
            </a:r>
            <a:endParaRPr lang="en-US"/>
          </a:p>
        </p:txBody>
      </p:sp>
      <p:pic>
        <p:nvPicPr>
          <p:cNvPr id="3" name="Picture 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43386099-B748-4279-BD6B-3777F6D0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2" y="2593681"/>
            <a:ext cx="6251943" cy="35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831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30206"/>
            <a:ext cx="8356600" cy="951665"/>
          </a:xfrm>
        </p:spPr>
        <p:txBody>
          <a:bodyPr/>
          <a:lstStyle/>
          <a:p>
            <a:r>
              <a:rPr lang="en-US" sz="2600" b="1"/>
              <a:t>Connect Flame Sensor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89" y="1459409"/>
            <a:ext cx="71285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Plug </a:t>
            </a:r>
            <a:r>
              <a:rPr lang="en-US" dirty="0">
                <a:solidFill>
                  <a:schemeClr val="accent5"/>
                </a:solidFill>
              </a:rPr>
              <a:t>orange</a:t>
            </a:r>
            <a:r>
              <a:rPr lang="en-US" dirty="0"/>
              <a:t> flame sensor wire onto control board 3/16” </a:t>
            </a:r>
            <a:r>
              <a:rPr lang="en-US" b="1" dirty="0"/>
              <a:t>FS</a:t>
            </a:r>
            <a:r>
              <a:rPr lang="en-US" dirty="0"/>
              <a:t> spade, see page 4 of the Install Guide.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6219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30206"/>
            <a:ext cx="8356600" cy="951665"/>
          </a:xfrm>
        </p:spPr>
        <p:txBody>
          <a:bodyPr/>
          <a:lstStyle/>
          <a:p>
            <a:r>
              <a:rPr lang="en-US" sz="2600" b="1"/>
              <a:t>Connect C Harness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89" y="1459409"/>
            <a:ext cx="71285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Plug 4-pin Ignitor/Inducer </a:t>
            </a:r>
            <a:r>
              <a:rPr lang="en-US" b="1" dirty="0"/>
              <a:t>C</a:t>
            </a:r>
            <a:r>
              <a:rPr lang="en-US" dirty="0"/>
              <a:t> harness into control board connector </a:t>
            </a:r>
            <a:r>
              <a:rPr lang="en-US" dirty="0">
                <a:solidFill>
                  <a:srgbClr val="C00000"/>
                </a:solidFill>
              </a:rPr>
              <a:t>E25</a:t>
            </a:r>
            <a:r>
              <a:rPr lang="en-US" dirty="0"/>
              <a:t>, see page 4 of the Install Guide.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56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Connect Ignitor and Inducer Wires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47864"/>
            <a:ext cx="38689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Ignitor hot (IGN) and neutral (IGN N) from </a:t>
            </a:r>
            <a:r>
              <a:rPr lang="en-US" b="1"/>
              <a:t>EXTENSION</a:t>
            </a:r>
            <a:r>
              <a:rPr lang="en-US"/>
              <a:t> harness to </a:t>
            </a:r>
            <a:r>
              <a:rPr lang="en-US" b="1"/>
              <a:t>C</a:t>
            </a:r>
            <a:r>
              <a:rPr lang="en-US"/>
              <a:t> harness leads 2 &amp; 4, see control board label.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0695" y="1346989"/>
            <a:ext cx="3445071" cy="19312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0AB055C-A02E-47A8-948A-E160AD961BD0}"/>
              </a:ext>
            </a:extLst>
          </p:cNvPr>
          <p:cNvSpPr/>
          <p:nvPr/>
        </p:nvSpPr>
        <p:spPr bwMode="auto">
          <a:xfrm>
            <a:off x="494223" y="4273931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2F607-E014-4012-A9C4-ED77E1DFA924}"/>
              </a:ext>
            </a:extLst>
          </p:cNvPr>
          <p:cNvSpPr txBox="1"/>
          <p:nvPr/>
        </p:nvSpPr>
        <p:spPr bwMode="auto">
          <a:xfrm>
            <a:off x="1001490" y="4165451"/>
            <a:ext cx="38689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Connect Inducer hot (IND) and neutral (IND N) to </a:t>
            </a:r>
            <a:r>
              <a:rPr lang="en-US" b="1" dirty="0"/>
              <a:t>C</a:t>
            </a:r>
            <a:r>
              <a:rPr lang="en-US" dirty="0"/>
              <a:t> harness leads 1 &amp; 3, see control board label.</a:t>
            </a:r>
          </a:p>
        </p:txBody>
      </p:sp>
      <p:pic>
        <p:nvPicPr>
          <p:cNvPr id="4" name="Picture 3" descr="A picture containing bicycle, cable, connector&#10;&#10;Description automatically generated">
            <a:extLst>
              <a:ext uri="{FF2B5EF4-FFF2-40B4-BE49-F238E27FC236}">
                <a16:creationId xmlns:a16="http://schemas.microsoft.com/office/drawing/2014/main" id="{999902AA-2E44-4CE3-9A50-8A007B63A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73" y="3915709"/>
            <a:ext cx="3574314" cy="20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166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Continue Connecting Wires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5878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Plug main </a:t>
            </a:r>
            <a:r>
              <a:rPr lang="en-US" b="1"/>
              <a:t>CONTROL</a:t>
            </a:r>
            <a:r>
              <a:rPr lang="en-US"/>
              <a:t> harness into control board 12-pin connector E22, see page 4 of the Install Guide.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FFED0-87D1-C149-A3BC-A56CB9B9F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2454" r="18467" b="9966"/>
          <a:stretch/>
        </p:blipFill>
        <p:spPr>
          <a:xfrm>
            <a:off x="5214674" y="2283951"/>
            <a:ext cx="3367612" cy="2796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02F37-4E03-D74C-80CE-B97EF67809AF}"/>
              </a:ext>
            </a:extLst>
          </p:cNvPr>
          <p:cNvSpPr txBox="1"/>
          <p:nvPr/>
        </p:nvSpPr>
        <p:spPr bwMode="auto">
          <a:xfrm>
            <a:off x="1001489" y="2209699"/>
            <a:ext cx="380442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Route blue </a:t>
            </a:r>
            <a:r>
              <a:rPr lang="en-US" sz="1600" b="1"/>
              <a:t>PS</a:t>
            </a:r>
            <a:r>
              <a:rPr lang="en-US" sz="1600"/>
              <a:t> pressure switch wire from control board to burner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Connect green </a:t>
            </a:r>
            <a:r>
              <a:rPr lang="en-US" sz="1600" b="1"/>
              <a:t>GROUND</a:t>
            </a:r>
            <a:r>
              <a:rPr lang="en-US" sz="1600"/>
              <a:t> wire to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For Armstrong (or similarly wired units – see </a:t>
            </a:r>
            <a:r>
              <a:rPr lang="en-US" sz="1600" b="1"/>
              <a:t>ID IMAGE</a:t>
            </a:r>
            <a:r>
              <a:rPr lang="en-US" sz="1600"/>
              <a:t> below), route black </a:t>
            </a:r>
            <a:r>
              <a:rPr lang="en-US" sz="1600" b="1"/>
              <a:t>MV*</a:t>
            </a:r>
            <a:r>
              <a:rPr lang="en-US" sz="1600"/>
              <a:t> wire from control board to burner area and read </a:t>
            </a:r>
            <a:r>
              <a:rPr lang="en-US" sz="1600" b="1"/>
              <a:t>NOTE</a:t>
            </a:r>
            <a:r>
              <a:rPr lang="en-US" sz="1600"/>
              <a:t> below.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sz="1600" i="1"/>
              <a:t>NOTE: Armstrong MV* / High Limit Wiring: See page 5 of the Install Guide, Special Replacement Instructions, to complete MV* wiring from STEP 9</a:t>
            </a:r>
            <a:endParaRPr lang="en-US" sz="1600" i="1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0AFEE4BD-DA53-41F6-883C-4F3AD43C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386" y="4779335"/>
            <a:ext cx="1754373" cy="14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9515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Continue Connecting Wires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transformer to </a:t>
            </a:r>
            <a:r>
              <a:rPr lang="en-US" b="1"/>
              <a:t>CONTROL</a:t>
            </a:r>
            <a:r>
              <a:rPr lang="en-US"/>
              <a:t> harness.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FFED0-87D1-C149-A3BC-A56CB9B9F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837" y="2116843"/>
            <a:ext cx="3564449" cy="3440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02F37-4E03-D74C-80CE-B97EF67809AF}"/>
              </a:ext>
            </a:extLst>
          </p:cNvPr>
          <p:cNvSpPr txBox="1"/>
          <p:nvPr/>
        </p:nvSpPr>
        <p:spPr bwMode="auto">
          <a:xfrm>
            <a:off x="1001489" y="2006952"/>
            <a:ext cx="3906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Secondary to blue 24V SEC X wire.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Common to yellow 24V XFMR C wire.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F9F18E-5EF4-F841-A247-3B952AD4CAD7}"/>
              </a:ext>
            </a:extLst>
          </p:cNvPr>
          <p:cNvSpPr/>
          <p:nvPr/>
        </p:nvSpPr>
        <p:spPr bwMode="auto">
          <a:xfrm>
            <a:off x="495300" y="3639112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8B247E-4A8E-1347-8F46-4B2FC4DA4CBD}"/>
              </a:ext>
            </a:extLst>
          </p:cNvPr>
          <p:cNvSpPr txBox="1"/>
          <p:nvPr/>
        </p:nvSpPr>
        <p:spPr bwMode="auto">
          <a:xfrm>
            <a:off x="1001490" y="3650720"/>
            <a:ext cx="36848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</a:t>
            </a:r>
            <a:r>
              <a:rPr lang="en-US" b="1"/>
              <a:t>OEM</a:t>
            </a:r>
            <a:r>
              <a:rPr lang="en-US"/>
              <a:t> factory wiring 6-pin plug into </a:t>
            </a:r>
            <a:r>
              <a:rPr lang="en-US" b="1"/>
              <a:t>CONTROL</a:t>
            </a:r>
            <a:r>
              <a:rPr lang="en-US"/>
              <a:t> harness.</a:t>
            </a:r>
          </a:p>
        </p:txBody>
      </p:sp>
      <p:pic>
        <p:nvPicPr>
          <p:cNvPr id="3" name="Picture 2" descr="A picture containing text, indoor, toothbrush&#10;&#10;Description automatically generated">
            <a:extLst>
              <a:ext uri="{FF2B5EF4-FFF2-40B4-BE49-F238E27FC236}">
                <a16:creationId xmlns:a16="http://schemas.microsoft.com/office/drawing/2014/main" id="{A4851338-365C-7D4F-B31B-12DC56ECF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5561" r="36847" b="16984"/>
          <a:stretch/>
        </p:blipFill>
        <p:spPr>
          <a:xfrm>
            <a:off x="4980837" y="2116842"/>
            <a:ext cx="3564449" cy="3440145"/>
          </a:xfrm>
          <a:prstGeom prst="rect">
            <a:avLst/>
          </a:prstGeom>
        </p:spPr>
      </p:pic>
      <p:pic>
        <p:nvPicPr>
          <p:cNvPr id="5" name="Picture 4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DBB68D33-F87F-074E-8910-970D14F27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-425" r="14382" b="9656"/>
          <a:stretch/>
        </p:blipFill>
        <p:spPr>
          <a:xfrm>
            <a:off x="2773017" y="4428125"/>
            <a:ext cx="2600282" cy="16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737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Connect Valve Harness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468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Plug 4-pin </a:t>
            </a:r>
            <a:r>
              <a:rPr lang="en-US" b="1"/>
              <a:t>VALVE</a:t>
            </a:r>
            <a:r>
              <a:rPr lang="en-US"/>
              <a:t> harness into factory 4-pin square plug removed from gas valve.</a:t>
            </a:r>
          </a:p>
        </p:txBody>
      </p:sp>
      <p:pic>
        <p:nvPicPr>
          <p:cNvPr id="3" name="Picture 2" descr="A picture containing person, indoor, hand, game&#10;&#10;Description automatically generated">
            <a:extLst>
              <a:ext uri="{FF2B5EF4-FFF2-40B4-BE49-F238E27FC236}">
                <a16:creationId xmlns:a16="http://schemas.microsoft.com/office/drawing/2014/main" id="{200BE61A-D55B-864D-A1FF-3D75A4FD9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9" r="20859"/>
          <a:stretch/>
        </p:blipFill>
        <p:spPr>
          <a:xfrm>
            <a:off x="4980837" y="2662942"/>
            <a:ext cx="3564449" cy="3440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02F37-4E03-D74C-80CE-B97EF67809AF}"/>
              </a:ext>
            </a:extLst>
          </p:cNvPr>
          <p:cNvSpPr txBox="1"/>
          <p:nvPr/>
        </p:nvSpPr>
        <p:spPr bwMode="auto">
          <a:xfrm>
            <a:off x="1001489" y="2209699"/>
            <a:ext cx="380442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Connect black MV harness spade to gas valve M terminal.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Connect orange PV harness spade to gas valve P terminal.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Connect white COM harness spade to gas valve C terminal.</a:t>
            </a:r>
          </a:p>
        </p:txBody>
      </p:sp>
    </p:spTree>
    <p:extLst>
      <p:ext uri="{BB962C8B-B14F-4D97-AF65-F5344CB8AC3E}">
        <p14:creationId xmlns:p14="http://schemas.microsoft.com/office/powerpoint/2010/main" val="9288723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Continue Connecting Valve Harness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6506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blue PS wire previously routed from </a:t>
            </a:r>
            <a:r>
              <a:rPr lang="en-US" b="1"/>
              <a:t>CONTROL</a:t>
            </a:r>
            <a:r>
              <a:rPr lang="en-US"/>
              <a:t> board harness to burner area to PS spade of </a:t>
            </a:r>
            <a:r>
              <a:rPr lang="en-US" b="1"/>
              <a:t>VALVE</a:t>
            </a:r>
            <a:r>
              <a:rPr lang="en-US"/>
              <a:t> harness.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5805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dirty="0"/>
              <a:t>Connect Transformer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91440" tIns="45720" rIns="91440" bIns="4572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15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52873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transformer hot to XFMR-H, then connect transformer neutral to LINE NEUTRAL.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6F29D-3B67-EB4C-A1CF-4F731AFB2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776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AA9AA69-9C1B-4855-8AD4-5ED32157AE0A}"/>
              </a:ext>
            </a:extLst>
          </p:cNvPr>
          <p:cNvSpPr/>
          <p:nvPr/>
        </p:nvSpPr>
        <p:spPr bwMode="auto">
          <a:xfrm rot="16200000">
            <a:off x="4257871" y="1620414"/>
            <a:ext cx="5200262" cy="45720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>
                <a:ea typeface="+mj-lt"/>
                <a:cs typeface="+mj-lt"/>
              </a:rPr>
              <a:t>A Reliable Replacement. Simple Troubleshooting</a:t>
            </a:r>
            <a:endParaRPr lang="en-US" b="1">
              <a:ea typeface="+mj-lt"/>
              <a:cs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104D0F-2C1D-46C1-A0A3-D2554AD0F1EA}"/>
              </a:ext>
            </a:extLst>
          </p:cNvPr>
          <p:cNvGrpSpPr/>
          <p:nvPr/>
        </p:nvGrpSpPr>
        <p:grpSpPr>
          <a:xfrm>
            <a:off x="976435" y="1598107"/>
            <a:ext cx="2745032" cy="2302375"/>
            <a:chOff x="1018874" y="1598107"/>
            <a:chExt cx="2745032" cy="23023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B9EE78D-7B8F-4072-9BBA-0727C278A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200" b="28351"/>
            <a:stretch/>
          </p:blipFill>
          <p:spPr>
            <a:xfrm>
              <a:off x="1240880" y="3214524"/>
              <a:ext cx="1543248" cy="68595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1A230C-9E1D-4247-AD43-DA105B56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89" b="90188" l="10000" r="90938">
                          <a14:foregroundMark x1="11875" y1="10438" x2="23906" y2="7933"/>
                          <a14:foregroundMark x1="23906" y1="7933" x2="28438" y2="7724"/>
                          <a14:foregroundMark x1="29844" y1="7724" x2="64375" y2="8142"/>
                          <a14:foregroundMark x1="66875" y1="18580" x2="67813" y2="30480"/>
                          <a14:foregroundMark x1="67813" y1="30480" x2="66094" y2="38831"/>
                          <a14:foregroundMark x1="66094" y1="38831" x2="66094" y2="46764"/>
                          <a14:foregroundMark x1="66094" y1="46764" x2="64531" y2="47182"/>
                          <a14:foregroundMark x1="62344" y1="49061" x2="60938" y2="18163"/>
                          <a14:foregroundMark x1="66719" y1="61795" x2="72188" y2="60960"/>
                          <a14:foregroundMark x1="72188" y1="60960" x2="78906" y2="60960"/>
                          <a14:foregroundMark x1="43906" y1="40292" x2="44531" y2="28184"/>
                          <a14:foregroundMark x1="14688" y1="44468" x2="10625" y2="58873"/>
                          <a14:foregroundMark x1="10625" y1="58873" x2="9219" y2="84134"/>
                          <a14:foregroundMark x1="9219" y1="84134" x2="12188" y2="89979"/>
                          <a14:foregroundMark x1="12188" y1="89979" x2="17813" y2="90188"/>
                          <a14:foregroundMark x1="90938" y1="84342" x2="89219" y2="68267"/>
                          <a14:foregroundMark x1="89219" y1="68267" x2="88125" y2="64509"/>
                          <a14:foregroundMark x1="90938" y1="67850" x2="90625" y2="65762"/>
                          <a14:foregroundMark x1="52812" y1="6889" x2="62813" y2="7098"/>
                          <a14:foregroundMark x1="30781" y1="7098" x2="24219" y2="6889"/>
                          <a14:foregroundMark x1="17969" y1="6681" x2="22344" y2="6681"/>
                          <a14:foregroundMark x1="47188" y1="7516" x2="45938" y2="7516"/>
                          <a14:foregroundMark x1="46875" y1="7724" x2="50156" y2="7516"/>
                          <a14:foregroundMark x1="50781" y1="7098" x2="44531" y2="7724"/>
                          <a14:foregroundMark x1="18125" y1="37161" x2="21875" y2="31315"/>
                          <a14:foregroundMark x1="21875" y1="31315" x2="22500" y2="29228"/>
                          <a14:foregroundMark x1="22813" y1="75574" x2="26406" y2="75992"/>
                          <a14:foregroundMark x1="25625" y1="82881" x2="24219" y2="874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472296">
              <a:off x="1960393" y="1857594"/>
              <a:ext cx="2062999" cy="1544026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B47809-175C-457D-9EB2-9F2E96521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74" y="1938952"/>
              <a:ext cx="1079082" cy="124454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19D0FE8-582B-4AC5-84F7-77A187721220}"/>
              </a:ext>
            </a:extLst>
          </p:cNvPr>
          <p:cNvSpPr txBox="1"/>
          <p:nvPr/>
        </p:nvSpPr>
        <p:spPr bwMode="auto">
          <a:xfrm>
            <a:off x="1439060" y="1358732"/>
            <a:ext cx="1626151" cy="36304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Complicated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BD4B6F-D202-47B9-B1C3-769A7B68D344}"/>
              </a:ext>
            </a:extLst>
          </p:cNvPr>
          <p:cNvSpPr txBox="1"/>
          <p:nvPr/>
        </p:nvSpPr>
        <p:spPr bwMode="auto">
          <a:xfrm>
            <a:off x="6273067" y="1358732"/>
            <a:ext cx="1169867" cy="36304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</a:t>
            </a:r>
            <a:r>
              <a:rPr lang="en-US" b="1">
                <a:solidFill>
                  <a:schemeClr val="tx1"/>
                </a:solidFill>
                <a:latin typeface="Arial"/>
              </a:rPr>
              <a:t>!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01F280B6-10F2-44FF-A850-DD207555E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46" y="1806840"/>
            <a:ext cx="3091740" cy="22590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349B632-6699-4D70-9FC8-6F315AA6EA48}"/>
              </a:ext>
            </a:extLst>
          </p:cNvPr>
          <p:cNvSpPr txBox="1"/>
          <p:nvPr/>
        </p:nvSpPr>
        <p:spPr bwMode="auto">
          <a:xfrm>
            <a:off x="393192" y="4302579"/>
            <a:ext cx="392999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/>
              <a:t>In traditional </a:t>
            </a:r>
            <a:r>
              <a:rPr lang="en-US" err="1"/>
              <a:t>SmartValve</a:t>
            </a:r>
            <a:r>
              <a:rPr lang="en-US"/>
              <a:t> setups an electronic board in the </a:t>
            </a:r>
            <a:r>
              <a:rPr lang="en-US" err="1"/>
              <a:t>SmartValve</a:t>
            </a:r>
            <a:r>
              <a:rPr lang="en-US"/>
              <a:t> sends a signal back to the fan timer to initiate the blower operation.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sz="800"/>
          </a:p>
          <a:p>
            <a:r>
              <a:rPr lang="en-US"/>
              <a:t>Troubleshooting issues between the </a:t>
            </a:r>
            <a:r>
              <a:rPr lang="en-US" err="1"/>
              <a:t>SmartValve</a:t>
            </a:r>
            <a:r>
              <a:rPr lang="en-US"/>
              <a:t> and the Fan Timer has long made it consistently difficult to  diagnose errors. </a:t>
            </a:r>
            <a:endParaRPr lang="en-US"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0FE546-CBD3-4CED-B463-B87CFCEB0FFB}"/>
              </a:ext>
            </a:extLst>
          </p:cNvPr>
          <p:cNvSpPr txBox="1"/>
          <p:nvPr/>
        </p:nvSpPr>
        <p:spPr bwMode="auto">
          <a:xfrm>
            <a:off x="4713773" y="4302579"/>
            <a:ext cx="424983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/>
              <a:t>Now, our 50I56D-905 offers both pieces in an easy-to-understand product that eliminates difficult troubleshooting, while also upgrading the hot surface ignitor to 120v. Reliable valve with 5-year warranty.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EB0FDE-5723-4C02-9342-CF0135F5F81C}"/>
              </a:ext>
            </a:extLst>
          </p:cNvPr>
          <p:cNvSpPr/>
          <p:nvPr/>
        </p:nvSpPr>
        <p:spPr>
          <a:xfrm>
            <a:off x="1970065" y="3976881"/>
            <a:ext cx="439544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24v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4244DE-97E5-4ECB-A23B-A7D1B112A11D}"/>
              </a:ext>
            </a:extLst>
          </p:cNvPr>
          <p:cNvSpPr/>
          <p:nvPr/>
        </p:nvSpPr>
        <p:spPr>
          <a:xfrm>
            <a:off x="6591071" y="3976880"/>
            <a:ext cx="524503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120v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65CAF7AE-16B2-448B-8848-67A1B86C7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121" y="1481304"/>
            <a:ext cx="1127052" cy="6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0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dirty="0"/>
              <a:t>Connect Line Voltage</a:t>
            </a:r>
            <a:endParaRPr lang="en-US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91440" tIns="45720" rIns="91440" bIns="4572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16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line voltage hot to LINE-H, then connect LINE NEUTRAL.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824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Connect Blower Leads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Cool speed to COOL-H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Heat speed to LO HEAT-H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Unused leads on PARK,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Neutral to LINE NEUTRAL 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CB04329-B23F-2044-83A0-460E473C6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7" r="-1"/>
          <a:stretch/>
        </p:blipFill>
        <p:spPr>
          <a:xfrm>
            <a:off x="4980836" y="1459409"/>
            <a:ext cx="3562377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16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Connect Thermostat Wires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748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Connect thermostat wires to screw terminal block.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247" y="2719619"/>
            <a:ext cx="6506533" cy="3659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A5E579-2D6C-4B32-98D3-C35F734D84AC}"/>
              </a:ext>
            </a:extLst>
          </p:cNvPr>
          <p:cNvSpPr txBox="1"/>
          <p:nvPr/>
        </p:nvSpPr>
        <p:spPr bwMode="auto">
          <a:xfrm>
            <a:off x="3312051" y="4676615"/>
            <a:ext cx="3978876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>
                <a:solidFill>
                  <a:srgbClr val="C00000"/>
                </a:solidFill>
                <a:cs typeface="Arial"/>
              </a:rPr>
              <a:t>Cut that subhead below </a:t>
            </a:r>
          </a:p>
        </p:txBody>
      </p:sp>
    </p:spTree>
    <p:extLst>
      <p:ext uri="{BB962C8B-B14F-4D97-AF65-F5344CB8AC3E}">
        <p14:creationId xmlns:p14="http://schemas.microsoft.com/office/powerpoint/2010/main" val="247510721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Dipswitch Settings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900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Verify dipswitch setting using cover label and DIPSWITCHES section below.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534" y="2682549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0325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Optional Connections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9007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Option - connect 120V humidifier to HUM-H and LINE NEUTRAL.</a:t>
            </a:r>
          </a:p>
          <a:p>
            <a:r>
              <a:rPr lang="en-US"/>
              <a:t>Option - connect 120V EAC to EAC-H and LINE NEUTRAL.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687" y="2283951"/>
            <a:ext cx="5241609" cy="40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9640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Secure Wiring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9007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Apply wire ties as needed to secure wiring and install </a:t>
            </a:r>
            <a:r>
              <a:rPr lang="en-US" b="1"/>
              <a:t>Unit Retrofit </a:t>
            </a:r>
            <a:r>
              <a:rPr lang="en-US"/>
              <a:t>label. Reinstall access panels, reconnect gas supply and electric power.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464" y="2707262"/>
            <a:ext cx="6506533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133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Reconnect Gas and Power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9007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Reinstall access panels, reconnect gas supply and electric power. </a:t>
            </a:r>
          </a:p>
          <a:p>
            <a:endParaRPr lang="en-US"/>
          </a:p>
        </p:txBody>
      </p:sp>
      <p:pic>
        <p:nvPicPr>
          <p:cNvPr id="7" name="Picture 6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1D263E99-8858-CF4C-A69B-D2851ADF2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9" b="5010"/>
          <a:stretch/>
        </p:blipFill>
        <p:spPr>
          <a:xfrm>
            <a:off x="1562101" y="2682549"/>
            <a:ext cx="6629399" cy="36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78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158789-26C0-40CE-93B7-224F1C9A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Verify</a:t>
            </a:r>
            <a:endParaRPr lang="en-US" sz="2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D297A-241A-4E6E-B068-4126CCCABDE9}"/>
              </a:ext>
            </a:extLst>
          </p:cNvPr>
          <p:cNvSpPr/>
          <p:nvPr/>
        </p:nvSpPr>
        <p:spPr bwMode="auto">
          <a:xfrm rot="16200000">
            <a:off x="-2287654" y="3568856"/>
            <a:ext cx="5576802" cy="100148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60398-1D84-4ED3-913B-9BB545AED941}"/>
              </a:ext>
            </a:extLst>
          </p:cNvPr>
          <p:cNvSpPr/>
          <p:nvPr/>
        </p:nvSpPr>
        <p:spPr bwMode="auto">
          <a:xfrm>
            <a:off x="495300" y="1447800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4F3F2-02DD-4C69-9F8E-7147AD77B870}"/>
              </a:ext>
            </a:extLst>
          </p:cNvPr>
          <p:cNvSpPr txBox="1"/>
          <p:nvPr/>
        </p:nvSpPr>
        <p:spPr bwMode="auto">
          <a:xfrm>
            <a:off x="1001490" y="1459409"/>
            <a:ext cx="72903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Test the Gas Valve using the instructions supplied with the Gas Valve.</a:t>
            </a:r>
          </a:p>
          <a:p>
            <a:r>
              <a:rPr lang="en-US" dirty="0"/>
              <a:t>Verify unit operation in HEAT, COOL, and FAN modes.</a:t>
            </a:r>
          </a:p>
          <a:p>
            <a:r>
              <a:rPr lang="en-US" i="1" dirty="0"/>
              <a:t>NOTE: See Wiring Diagrams, Timings &amp; Wiring Designators, and Operation sections for additional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D10C-3FEA-AC4E-9B3F-B80A4013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1" r="15374" b="4246"/>
          <a:stretch/>
        </p:blipFill>
        <p:spPr>
          <a:xfrm>
            <a:off x="4856205" y="2837949"/>
            <a:ext cx="3608173" cy="3504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A64B0-A138-6C4A-9A5A-7D7F983F2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t="17612" r="34950"/>
          <a:stretch/>
        </p:blipFill>
        <p:spPr>
          <a:xfrm>
            <a:off x="1149178" y="2837949"/>
            <a:ext cx="3608173" cy="350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504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2600" b="1"/>
              <a:t>Troubleshooting</a:t>
            </a:r>
            <a:endParaRPr lang="en-US" sz="26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216295-FF8E-6646-88CC-738D24731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5" y="1329340"/>
            <a:ext cx="4709401" cy="5197584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chemeClr val="tx2"/>
                </a:solidFill>
              </a:rPr>
              <a:t>FAULT RECALL</a:t>
            </a:r>
            <a:endParaRPr lang="en-US" sz="18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/>
              <a:t>When the control is in Standby mode (no call for heat or cool), press the SELECT button for approximately 2 to 5 seconds or until the diagnostic LED turns off. Up to 5 fault codes are stored. </a:t>
            </a:r>
            <a:r>
              <a:rPr lang="en-US" sz="1800" b="1"/>
              <a:t>NOTE: </a:t>
            </a:r>
            <a:r>
              <a:rPr lang="en-US" sz="1800"/>
              <a:t>While displaying the stored fault codes, the control will ignore any new call for heat, cool or fan.</a:t>
            </a:r>
          </a:p>
          <a:p>
            <a:pPr marL="0" indent="0">
              <a:buNone/>
            </a:pPr>
            <a:endParaRPr lang="en-US" sz="800" b="1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tx2"/>
                </a:solidFill>
              </a:rPr>
              <a:t>FAULT CODE ERASE &amp; RESET</a:t>
            </a:r>
            <a:endParaRPr lang="en-US" sz="18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/>
              <a:t>When the control is in Standby mode (no call for heat or cool), press the SELECT button for 5 to 10 seconds or until the diagnostic LED begins to rapid flash.</a:t>
            </a:r>
          </a:p>
          <a:p>
            <a:pPr marL="0" indent="0">
              <a:buNone/>
            </a:pPr>
            <a:endParaRPr lang="en-US" sz="800" i="1"/>
          </a:p>
          <a:p>
            <a:pPr marL="0" indent="0">
              <a:buNone/>
            </a:pPr>
            <a:r>
              <a:rPr lang="en-US" sz="1800" i="1"/>
              <a:t>NOTE: If the button is pressed for over 10 seconds the rapid flash will stop and the control will return to Standby. 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81BA58-78DD-2A41-AB1B-7814EB966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70" y="1192705"/>
            <a:ext cx="3290755" cy="29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188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2600" b="1"/>
              <a:t>Troubleshooting Continued</a:t>
            </a:r>
            <a:endParaRPr lang="en-US" sz="26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216295-FF8E-6646-88CC-738D24731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4709401" cy="519758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CONTROL LOCKOUT RESET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/>
              <a:t>Remove 24 VAC power to the control for greater than 10 seconds to reset. An example would be to reset &amp; troubleshoot a unit with flash code 1 that is in a 5-min. lockout / delay.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581BA58-78DD-2A41-AB1B-7814EB966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70" y="1192705"/>
            <a:ext cx="3290755" cy="2979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395A2-B43F-0A43-92D1-BE04497C12DE}"/>
              </a:ext>
            </a:extLst>
          </p:cNvPr>
          <p:cNvSpPr txBox="1"/>
          <p:nvPr/>
        </p:nvSpPr>
        <p:spPr bwMode="auto">
          <a:xfrm>
            <a:off x="165253" y="6589011"/>
            <a:ext cx="1641513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800" b="1" dirty="0">
                <a:solidFill>
                  <a:schemeClr val="tx2"/>
                </a:solidFill>
              </a:rPr>
              <a:t>R-5386</a:t>
            </a:r>
            <a:endParaRPr lang="en-US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338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pPr marL="0" indent="0">
              <a:buNone/>
            </a:pPr>
            <a:r>
              <a:rPr lang="en-US" sz="2600" b="1"/>
              <a:t>Value Proposition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61BDF-0F8F-402E-B057-907486876847}"/>
              </a:ext>
            </a:extLst>
          </p:cNvPr>
          <p:cNvSpPr txBox="1"/>
          <p:nvPr/>
        </p:nvSpPr>
        <p:spPr bwMode="auto">
          <a:xfrm>
            <a:off x="179326" y="1334442"/>
            <a:ext cx="4537501" cy="556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Arial"/>
              </a:rPr>
              <a:t>Our research indicates that ICP alone produced more than 3 million furnaces between 1994 and 2006, offering a significant install base for replacement parts.</a:t>
            </a:r>
          </a:p>
          <a:p>
            <a:pPr>
              <a:lnSpc>
                <a:spcPct val="105000"/>
              </a:lnSpc>
            </a:pPr>
            <a:endParaRPr lang="en-US" sz="2000" dirty="0">
              <a:solidFill>
                <a:schemeClr val="tx1">
                  <a:lumMod val="75000"/>
                </a:schemeClr>
              </a:solidFill>
              <a:cs typeface="Arial"/>
            </a:endParaRPr>
          </a:p>
          <a:p>
            <a:pPr>
              <a:lnSpc>
                <a:spcPct val="105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Arial"/>
              </a:rPr>
              <a:t>In fact, we estimate there is a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cs typeface="Arial"/>
              </a:rPr>
              <a:t>total install base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Arial"/>
              </a:rPr>
              <a:t> of 5 million (first generation) 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cs typeface="Arial"/>
              </a:rPr>
              <a:t>SmartValve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Arial"/>
              </a:rPr>
              <a:t> products, offering annual replacement volume of 250,000 controls, with a history of difficult diagnosis and troubleshooting that can now be eliminated with our retrofit kit.</a:t>
            </a:r>
          </a:p>
          <a:p>
            <a:pPr>
              <a:lnSpc>
                <a:spcPct val="105000"/>
              </a:lnSpc>
            </a:pPr>
            <a:endParaRPr lang="en-US" sz="2000" dirty="0">
              <a:solidFill>
                <a:schemeClr val="tx1">
                  <a:lumMod val="75000"/>
                </a:schemeClr>
              </a:solidFill>
              <a:cs typeface="Arial"/>
            </a:endParaRPr>
          </a:p>
          <a:p>
            <a:pPr>
              <a:lnSpc>
                <a:spcPct val="105000"/>
              </a:lnSpc>
            </a:pPr>
            <a:endParaRPr lang="en-US" sz="2000" dirty="0">
              <a:solidFill>
                <a:schemeClr val="tx1">
                  <a:lumMod val="75000"/>
                </a:schemeClr>
              </a:solidFill>
              <a:cs typeface="Arial"/>
            </a:endParaRPr>
          </a:p>
          <a:p>
            <a:pPr marL="285750" indent="-28575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endParaRPr lang="en-US" sz="20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6EF2F4E2-525A-451A-94FC-AB3C55CB1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03" y="2542177"/>
            <a:ext cx="3280347" cy="19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16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612" y="123986"/>
            <a:ext cx="8356600" cy="951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600" b="1" spc="-5"/>
              <a:t>Extensive Cross-Reference Options</a:t>
            </a:r>
            <a:endParaRPr sz="2600" b="1" spc="-5"/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6E90DBF-192C-4197-9DCB-105AC42837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3403535" cy="4832350"/>
          </a:xfrm>
        </p:spPr>
        <p:txBody>
          <a:bodyPr/>
          <a:lstStyle/>
          <a:p>
            <a:pPr marL="0" indent="0">
              <a:buClr>
                <a:srgbClr val="FFFFFF">
                  <a:lumMod val="50000"/>
                </a:srgbClr>
              </a:buClr>
              <a:buNone/>
            </a:pPr>
            <a:r>
              <a:rPr lang="en-US" sz="1800" b="0">
                <a:solidFill>
                  <a:srgbClr val="3F4040"/>
                </a:solidFill>
              </a:rPr>
              <a:t>References are listed on the box packaging, on WR Mobile, or at our website.</a:t>
            </a:r>
          </a:p>
          <a:p>
            <a:pPr marL="0" lvl="0" indent="0">
              <a:buClr>
                <a:srgbClr val="FFFFFF">
                  <a:lumMod val="50000"/>
                </a:srgbClr>
              </a:buClr>
              <a:buNone/>
            </a:pPr>
            <a:endParaRPr lang="en-US" sz="800" b="0">
              <a:solidFill>
                <a:srgbClr val="3F4040"/>
              </a:solidFill>
            </a:endParaRPr>
          </a:p>
          <a:p>
            <a:pPr marL="0" lvl="0" indent="0">
              <a:buClr>
                <a:srgbClr val="FFFFFF">
                  <a:lumMod val="50000"/>
                </a:srgbClr>
              </a:buClr>
              <a:buNone/>
            </a:pPr>
            <a:r>
              <a:rPr lang="en-US" sz="1800" b="1">
                <a:solidFill>
                  <a:srgbClr val="3F4040"/>
                </a:solidFill>
              </a:rPr>
              <a:t>To get the App:</a:t>
            </a:r>
          </a:p>
          <a:p>
            <a:pPr marL="0" indent="0">
              <a:buClr>
                <a:srgbClr val="FFFFFF">
                  <a:lumMod val="50000"/>
                </a:srgbClr>
              </a:buClr>
              <a:buNone/>
            </a:pPr>
            <a:r>
              <a:rPr lang="en-US" sz="1800" b="0">
                <a:solidFill>
                  <a:srgbClr val="3F4040"/>
                </a:solidFill>
              </a:rPr>
              <a:t>Go to your App Store and type in </a:t>
            </a:r>
            <a:r>
              <a:rPr lang="en-US" sz="1800" b="0" u="sng">
                <a:solidFill>
                  <a:srgbClr val="3F4040"/>
                </a:solidFill>
              </a:rPr>
              <a:t>WR Mobile</a:t>
            </a:r>
            <a:r>
              <a:rPr lang="en-US" sz="1800" b="0">
                <a:solidFill>
                  <a:srgbClr val="3F4040"/>
                </a:solidFill>
              </a:rPr>
              <a:t> or hold the camera over the QR code on the side of the box.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2C0EF977-C8B7-498B-89D7-8F93D3F1E9F5}"/>
              </a:ext>
            </a:extLst>
          </p:cNvPr>
          <p:cNvSpPr txBox="1">
            <a:spLocks/>
          </p:cNvSpPr>
          <p:nvPr/>
        </p:nvSpPr>
        <p:spPr bwMode="auto">
          <a:xfrm>
            <a:off x="4043340" y="1212700"/>
            <a:ext cx="3575304" cy="58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130969" indent="-130969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281" indent="-173831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51435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68580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901304" indent="-126206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18002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1431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24860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28289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Clr>
                <a:srgbClr val="FFFFFF">
                  <a:lumMod val="50000"/>
                </a:srgbClr>
              </a:buClr>
              <a:buSzPct val="8500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 Reference on the Box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9D0064-5179-46BB-A3DE-289492647082}"/>
              </a:ext>
            </a:extLst>
          </p:cNvPr>
          <p:cNvGrpSpPr/>
          <p:nvPr/>
        </p:nvGrpSpPr>
        <p:grpSpPr>
          <a:xfrm>
            <a:off x="461611" y="4759409"/>
            <a:ext cx="3208429" cy="1779574"/>
            <a:chOff x="461611" y="4759409"/>
            <a:chExt cx="3208429" cy="17795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692710-E0AE-4092-A162-8CCCA7119CAE}"/>
                </a:ext>
              </a:extLst>
            </p:cNvPr>
            <p:cNvGrpSpPr/>
            <p:nvPr/>
          </p:nvGrpSpPr>
          <p:grpSpPr>
            <a:xfrm>
              <a:off x="461611" y="4759409"/>
              <a:ext cx="3208429" cy="1779574"/>
              <a:chOff x="461611" y="4759409"/>
              <a:chExt cx="3208429" cy="177957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AFD700F-C73F-40B1-B3F6-5DD3A6E92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1611" y="4759409"/>
                <a:ext cx="3208429" cy="1779574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B1AF20-66C3-4400-A3C2-95C395EB5005}"/>
                  </a:ext>
                </a:extLst>
              </p:cNvPr>
              <p:cNvSpPr/>
              <p:nvPr/>
            </p:nvSpPr>
            <p:spPr bwMode="auto">
              <a:xfrm>
                <a:off x="1810139" y="6165942"/>
                <a:ext cx="1859901" cy="3730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484AC2F-9936-40A1-BEBA-37E5ED05B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583" y1="65556" x2="52333" y2="36349"/>
                          <a14:foregroundMark x1="41417" y1="57619" x2="46833" y2="58254"/>
                          <a14:foregroundMark x1="46833" y1="58254" x2="51417" y2="56984"/>
                          <a14:foregroundMark x1="56833" y1="64127" x2="55000" y2="54603"/>
                          <a14:foregroundMark x1="55000" y1="54603" x2="52667" y2="48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6" t="22661" r="35698" b="23042"/>
            <a:stretch/>
          </p:blipFill>
          <p:spPr>
            <a:xfrm>
              <a:off x="1828799" y="5921244"/>
              <a:ext cx="566640" cy="56664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2AD0F6-705D-44D1-B165-75AC98D1C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8" t="4128" r="11959" b="4030"/>
            <a:stretch/>
          </p:blipFill>
          <p:spPr>
            <a:xfrm>
              <a:off x="2495516" y="5921246"/>
              <a:ext cx="573835" cy="56664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D972F0-B5D8-4504-9DB6-C4992E6DA968}"/>
              </a:ext>
            </a:extLst>
          </p:cNvPr>
          <p:cNvGrpSpPr/>
          <p:nvPr/>
        </p:nvGrpSpPr>
        <p:grpSpPr>
          <a:xfrm>
            <a:off x="4029129" y="4615487"/>
            <a:ext cx="2302338" cy="1484649"/>
            <a:chOff x="3261419" y="4057735"/>
            <a:chExt cx="3030127" cy="1953960"/>
          </a:xfrm>
        </p:grpSpPr>
        <p:pic>
          <p:nvPicPr>
            <p:cNvPr id="47" name="Picture 4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A96D2AC6-9898-4D87-A7FC-9538A14FB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02"/>
            <a:stretch/>
          </p:blipFill>
          <p:spPr>
            <a:xfrm>
              <a:off x="3794157" y="4159734"/>
              <a:ext cx="1936084" cy="185196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B8F1C22-4BBC-42D2-B579-66B850EA1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7302"/>
            <a:stretch/>
          </p:blipFill>
          <p:spPr>
            <a:xfrm>
              <a:off x="3261419" y="4057735"/>
              <a:ext cx="3030127" cy="195396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5B7D93E-C33C-4E52-AE47-4052F919B9FB}"/>
              </a:ext>
            </a:extLst>
          </p:cNvPr>
          <p:cNvSpPr/>
          <p:nvPr/>
        </p:nvSpPr>
        <p:spPr>
          <a:xfrm>
            <a:off x="4559915" y="6252485"/>
            <a:ext cx="1221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latin typeface="Arial"/>
              </a:rPr>
              <a:t>Install &amp; Open</a:t>
            </a:r>
            <a:endParaRPr lang="en-US" sz="1200" b="1" i="1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5062A63-4DC3-4753-9121-788F10869CF6}"/>
              </a:ext>
            </a:extLst>
          </p:cNvPr>
          <p:cNvSpPr/>
          <p:nvPr/>
        </p:nvSpPr>
        <p:spPr>
          <a:xfrm>
            <a:off x="6851604" y="6286760"/>
            <a:ext cx="1695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latin typeface="Arial"/>
              </a:rPr>
              <a:t>Search by Valve Part</a:t>
            </a:r>
            <a:endParaRPr lang="en-US" sz="1200" b="1" i="1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F3656D-8A4C-4C54-8722-FF491ACF8BF3}"/>
              </a:ext>
            </a:extLst>
          </p:cNvPr>
          <p:cNvGrpSpPr/>
          <p:nvPr/>
        </p:nvGrpSpPr>
        <p:grpSpPr>
          <a:xfrm>
            <a:off x="6447047" y="4594706"/>
            <a:ext cx="2343193" cy="1499466"/>
            <a:chOff x="6138862" y="4120712"/>
            <a:chExt cx="3083897" cy="19734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BE7648-43E8-4869-A7D2-0A0F8EEE2F9F}"/>
                </a:ext>
              </a:extLst>
            </p:cNvPr>
            <p:cNvGrpSpPr/>
            <p:nvPr/>
          </p:nvGrpSpPr>
          <p:grpSpPr>
            <a:xfrm>
              <a:off x="6138862" y="4120712"/>
              <a:ext cx="3083897" cy="1973460"/>
              <a:chOff x="6138862" y="4120712"/>
              <a:chExt cx="3083897" cy="197346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F7D06B7-9C17-437E-84AF-C39E9D0B6AE2}"/>
                  </a:ext>
                </a:extLst>
              </p:cNvPr>
              <p:cNvGrpSpPr/>
              <p:nvPr/>
            </p:nvGrpSpPr>
            <p:grpSpPr>
              <a:xfrm>
                <a:off x="6138862" y="4120712"/>
                <a:ext cx="3083897" cy="1973460"/>
                <a:chOff x="5810087" y="4032270"/>
                <a:chExt cx="3083897" cy="1973460"/>
              </a:xfrm>
            </p:grpSpPr>
            <p:pic>
              <p:nvPicPr>
                <p:cNvPr id="50" name="Picture 49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19AE0024-40BE-4A44-A8AE-86EF15A7ED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5674"/>
                <a:stretch/>
              </p:blipFill>
              <p:spPr>
                <a:xfrm>
                  <a:off x="6384178" y="4147584"/>
                  <a:ext cx="1972717" cy="1858146"/>
                </a:xfrm>
                <a:prstGeom prst="rect">
                  <a:avLst/>
                </a:prstGeom>
              </p:spPr>
            </p:pic>
            <p:pic>
              <p:nvPicPr>
                <p:cNvPr id="51" name="Content Placeholder 33" descr="A picture containing text, sign, image&#10;&#10;Description automatically generated">
                  <a:extLst>
                    <a:ext uri="{FF2B5EF4-FFF2-40B4-BE49-F238E27FC236}">
                      <a16:creationId xmlns:a16="http://schemas.microsoft.com/office/drawing/2014/main" id="{412ADBBF-2AB2-4F7C-98E4-09E9D2F883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6876"/>
                <a:stretch/>
              </p:blipFill>
              <p:spPr>
                <a:xfrm>
                  <a:off x="5810087" y="4032270"/>
                  <a:ext cx="3083897" cy="1973460"/>
                </a:xfrm>
                <a:prstGeom prst="rect">
                  <a:avLst/>
                </a:prstGeom>
              </p:spPr>
            </p:pic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741B95A-4B93-4705-9FDE-532032285646}"/>
                  </a:ext>
                </a:extLst>
              </p:cNvPr>
              <p:cNvSpPr/>
              <p:nvPr/>
            </p:nvSpPr>
            <p:spPr bwMode="auto">
              <a:xfrm>
                <a:off x="6712953" y="5063412"/>
                <a:ext cx="308586" cy="404327"/>
              </a:xfrm>
              <a:prstGeom prst="rect">
                <a:avLst/>
              </a:prstGeom>
              <a:solidFill>
                <a:srgbClr val="2E383E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6" name="Graphic 15" descr="Magnifying glass with solid fill">
              <a:extLst>
                <a:ext uri="{FF2B5EF4-FFF2-40B4-BE49-F238E27FC236}">
                  <a16:creationId xmlns:a16="http://schemas.microsoft.com/office/drawing/2014/main" id="{AD1AAFA6-41E0-46DB-AC27-6A085172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74416" y="5132322"/>
              <a:ext cx="231283" cy="231283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A7E8C47-CA69-460C-B136-3538436EBE40}"/>
                </a:ext>
              </a:extLst>
            </p:cNvPr>
            <p:cNvSpPr/>
            <p:nvPr/>
          </p:nvSpPr>
          <p:spPr bwMode="auto">
            <a:xfrm>
              <a:off x="6735111" y="4967552"/>
              <a:ext cx="1947278" cy="50018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F5F7CF4-FB69-448B-84EC-AB57E554599B}"/>
              </a:ext>
            </a:extLst>
          </p:cNvPr>
          <p:cNvGrpSpPr/>
          <p:nvPr/>
        </p:nvGrpSpPr>
        <p:grpSpPr>
          <a:xfrm>
            <a:off x="4117528" y="1782778"/>
            <a:ext cx="3738392" cy="2223165"/>
            <a:chOff x="4117528" y="1782778"/>
            <a:chExt cx="3738392" cy="2223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7A07CA9-2791-4D4D-8FCF-5DAA43C1A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20898"/>
            <a:stretch/>
          </p:blipFill>
          <p:spPr>
            <a:xfrm>
              <a:off x="4117528" y="1782778"/>
              <a:ext cx="3664204" cy="217962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AEBEAE-EE95-49B0-A577-C897316E84D4}"/>
                </a:ext>
              </a:extLst>
            </p:cNvPr>
            <p:cNvSpPr/>
            <p:nvPr/>
          </p:nvSpPr>
          <p:spPr bwMode="auto">
            <a:xfrm>
              <a:off x="4155233" y="2326433"/>
              <a:ext cx="541175" cy="11818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6B13C9E-D547-4874-AF9A-900A0F177BD5}"/>
                </a:ext>
              </a:extLst>
            </p:cNvPr>
            <p:cNvSpPr/>
            <p:nvPr/>
          </p:nvSpPr>
          <p:spPr bwMode="auto">
            <a:xfrm>
              <a:off x="7358743" y="2836506"/>
              <a:ext cx="497177" cy="1169437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C48122B-1385-4BC5-9ABC-49A9EC73C9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54" y="2836506"/>
            <a:ext cx="2619315" cy="196448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7D73985-A606-4DB6-BE4C-142EFEA06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6521" y="2060240"/>
            <a:ext cx="1258582" cy="889148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AD4E28E-4346-403E-8DF4-7B8944DCED80}"/>
              </a:ext>
            </a:extLst>
          </p:cNvPr>
          <p:cNvCxnSpPr>
            <a:cxnSpLocks/>
          </p:cNvCxnSpPr>
          <p:nvPr/>
        </p:nvCxnSpPr>
        <p:spPr bwMode="auto">
          <a:xfrm>
            <a:off x="7530523" y="2416360"/>
            <a:ext cx="777551" cy="858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6AFBFA0-3C15-4674-86B2-8CEE71AEAA93}"/>
              </a:ext>
            </a:extLst>
          </p:cNvPr>
          <p:cNvCxnSpPr>
            <a:cxnSpLocks/>
          </p:cNvCxnSpPr>
          <p:nvPr/>
        </p:nvCxnSpPr>
        <p:spPr bwMode="auto">
          <a:xfrm>
            <a:off x="7781732" y="2416360"/>
            <a:ext cx="702905" cy="858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8029081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FC85359-EEC0-4EF5-9A70-CB9B6B79FB65}"/>
              </a:ext>
            </a:extLst>
          </p:cNvPr>
          <p:cNvSpPr/>
          <p:nvPr/>
        </p:nvSpPr>
        <p:spPr bwMode="auto">
          <a:xfrm rot="16200000">
            <a:off x="4055709" y="1418250"/>
            <a:ext cx="5200262" cy="4976328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3246F-AE3F-4DCA-BDC1-9E15E5BA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What’s in the Box?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86F6BFB-78C9-4B96-93BE-80D41F78A739}"/>
              </a:ext>
            </a:extLst>
          </p:cNvPr>
          <p:cNvSpPr txBox="1">
            <a:spLocks/>
          </p:cNvSpPr>
          <p:nvPr/>
        </p:nvSpPr>
        <p:spPr bwMode="auto">
          <a:xfrm>
            <a:off x="411852" y="866675"/>
            <a:ext cx="3755822" cy="54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130969" indent="-130969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281" indent="-173831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51435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685800" indent="-127397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901304" indent="-126206" algn="l" rtl="0" eaLnBrk="0" fontAlgn="base" hangingPunct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1">
                  <a:lumMod val="50000"/>
                </a:schemeClr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18002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1431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24860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2828925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FFFF">
                  <a:lumMod val="50000"/>
                </a:srgbClr>
              </a:buClr>
              <a:buNone/>
            </a:pPr>
            <a:endParaRPr lang="en-US" sz="1800" b="1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808080"/>
              </a:buClr>
            </a:pPr>
            <a:r>
              <a:rPr lang="en-US" sz="1600" kern="0">
                <a:solidFill>
                  <a:srgbClr val="3F4040"/>
                </a:solidFill>
              </a:rPr>
              <a:t>50I56-905 120V HSI IP Furnace Control Board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Main CONTROL Harness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Gas VALVE Harness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Ignitor/Inducer C Harness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1 - 120V Ignitor + Flame Sensor Kit for Pilot Assembly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1 - 36G33-905 IP Gas Valve w/ LP Conversion kit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4 - 1” Sheet Metal Mounting Screws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4 - Wire Ties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2 - 1/4" Female Crimp-on Spades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2 - 7/8” Sheet Metal Wire Grommets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Unit Retrofit Label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Installation Instructions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r>
              <a:rPr lang="en-US" sz="1600" kern="0">
                <a:solidFill>
                  <a:srgbClr val="3F4040"/>
                </a:solidFill>
              </a:rPr>
              <a:t>Troubleshooting Label on Control Cover</a:t>
            </a:r>
            <a:endParaRPr lang="en-US" sz="1600" kern="0">
              <a:solidFill>
                <a:srgbClr val="3F4040"/>
              </a:solidFill>
              <a:cs typeface="Arial"/>
            </a:endParaRPr>
          </a:p>
          <a:p>
            <a:pPr marL="130810" lvl="0" indent="-130810" defTabSz="914400">
              <a:lnSpc>
                <a:spcPct val="100000"/>
              </a:lnSpc>
              <a:buClr>
                <a:srgbClr val="FFFFFF">
                  <a:lumMod val="50000"/>
                </a:srgbClr>
              </a:buClr>
            </a:pPr>
            <a:endParaRPr lang="en-US" sz="1600" kern="0">
              <a:solidFill>
                <a:srgbClr val="3F4040"/>
              </a:solidFill>
              <a:cs typeface="Arial"/>
            </a:endParaRPr>
          </a:p>
        </p:txBody>
      </p:sp>
      <p:pic>
        <p:nvPicPr>
          <p:cNvPr id="14" name="Picture 13" descr="A picture containing text, indoor, items, cluttered&#10;&#10;Description automatically generated">
            <a:extLst>
              <a:ext uri="{FF2B5EF4-FFF2-40B4-BE49-F238E27FC236}">
                <a16:creationId xmlns:a16="http://schemas.microsoft.com/office/drawing/2014/main" id="{0FDF3368-D3FE-4F72-A443-B3D396AF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04" y="1306282"/>
            <a:ext cx="4486671" cy="4410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10B692-EF23-49A9-8F2C-333943F93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5" t="62303" r="880" b="23208"/>
          <a:stretch/>
        </p:blipFill>
        <p:spPr>
          <a:xfrm>
            <a:off x="4211217" y="5761617"/>
            <a:ext cx="2623059" cy="709286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DC2742B-6A51-4DD1-89CE-E18A876D73AA}"/>
              </a:ext>
            </a:extLst>
          </p:cNvPr>
          <p:cNvSpPr txBox="1">
            <a:spLocks/>
          </p:cNvSpPr>
          <p:nvPr/>
        </p:nvSpPr>
        <p:spPr>
          <a:xfrm>
            <a:off x="7563998" y="6073687"/>
            <a:ext cx="1478766" cy="271911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b="1" i="1" kern="0"/>
              <a:t>50I56D-905</a:t>
            </a:r>
          </a:p>
        </p:txBody>
      </p:sp>
    </p:spTree>
    <p:extLst>
      <p:ext uri="{BB962C8B-B14F-4D97-AF65-F5344CB8AC3E}">
        <p14:creationId xmlns:p14="http://schemas.microsoft.com/office/powerpoint/2010/main" val="147932979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4BE3A5C-3183-404B-871B-6F7AFC08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sz="2600" b="1"/>
              <a:t>White-Rodgers Cross Reference</a:t>
            </a:r>
            <a:endParaRPr lang="en-US" sz="260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7866940-32C2-4177-9299-73100EB376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220860"/>
            <a:ext cx="6869423" cy="531067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200"/>
          </a:p>
          <a:p>
            <a:pPr marL="0" indent="0">
              <a:buNone/>
            </a:pPr>
            <a:r>
              <a:rPr lang="en-US"/>
              <a:t>Go to: </a:t>
            </a:r>
            <a:r>
              <a:rPr lang="en-US" u="sng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www.whiterodgers.com</a:t>
            </a:r>
            <a:endParaRPr lang="en-US" u="sng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">
              <a:solidFill>
                <a:schemeClr val="accent1"/>
              </a:solidFill>
            </a:endParaRPr>
          </a:p>
          <a:p>
            <a:r>
              <a:rPr lang="en-US" sz="1800"/>
              <a:t>Hover over Tools &amp; Resources</a:t>
            </a:r>
          </a:p>
          <a:p>
            <a:r>
              <a:rPr lang="en-US" sz="1800"/>
              <a:t>Click on: White-Rodgers Cross Reference/Product Information</a:t>
            </a:r>
          </a:p>
          <a:p>
            <a:r>
              <a:rPr lang="en-US" sz="1800"/>
              <a:t>Enter the Model Number or click on: Search Replacement Heating Controls by Major OEM Brand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A46192-5918-4032-93A0-3CFF83AC1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7"/>
          <a:stretch/>
        </p:blipFill>
        <p:spPr>
          <a:xfrm>
            <a:off x="506748" y="3272393"/>
            <a:ext cx="8243044" cy="311495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A4B10B-574B-4618-A337-261490FEBDF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01812" y="4730117"/>
            <a:ext cx="694944" cy="868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4493954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0D35812-92F0-4F58-B604-9D2BA8BD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r>
              <a:rPr lang="en-US" sz="2600" b="1"/>
              <a:t>Why Contractors Trust White-Rodgers</a:t>
            </a:r>
            <a:endParaRPr lang="en-US" sz="2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713D81-6BB7-4A14-83BE-0DA7680A68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0244" y="1323393"/>
            <a:ext cx="4023360" cy="513238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/>
              <a:t>Industry Leading Products</a:t>
            </a:r>
          </a:p>
          <a:p>
            <a:pPr>
              <a:spcBef>
                <a:spcPts val="0"/>
              </a:spcBef>
            </a:pPr>
            <a:r>
              <a:rPr lang="en-US" sz="1800"/>
              <a:t>Used by more OEM’s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Offering the widest range of Universal Replacement Controls</a:t>
            </a:r>
            <a:endParaRPr lang="en-US" sz="1800" b="1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Ease of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Simple, easy to understand instructions</a:t>
            </a:r>
            <a:endParaRPr lang="en-US" sz="1800" b="1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Product Reliability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Quality Control assures reliable products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Affordable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Competitive pricing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Supported by Knowledgeable Representatives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Contractor direct phone support</a:t>
            </a:r>
          </a:p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endParaRPr lang="en-US"/>
          </a:p>
        </p:txBody>
      </p:sp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2ECCBFE-3036-419F-88D8-FEB3DE53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02296" y="1450298"/>
            <a:ext cx="3847496" cy="47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6225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merson Master Design">
  <a:themeElements>
    <a:clrScheme name="Custom 21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dirty="0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eaLnBrk="0" hangingPunct="0">
          <a:lnSpc>
            <a:spcPct val="105000"/>
          </a:lnSpc>
          <a:defRPr sz="20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2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3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4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5B6E2825F60408E6F010B3EDF072C" ma:contentTypeVersion="11" ma:contentTypeDescription="Create a new document." ma:contentTypeScope="" ma:versionID="3489cb44808f7fb1d417803ef7ce2439">
  <xsd:schema xmlns:xsd="http://www.w3.org/2001/XMLSchema" xmlns:xs="http://www.w3.org/2001/XMLSchema" xmlns:p="http://schemas.microsoft.com/office/2006/metadata/properties" xmlns:ns2="385b3373-d980-4f3f-b4c2-479ed1c22688" xmlns:ns3="14bdea60-961a-45ce-8483-8bca3789982a" targetNamespace="http://schemas.microsoft.com/office/2006/metadata/properties" ma:root="true" ma:fieldsID="1af0a96f6412c0d68c610ade911a2de5" ns2:_="" ns3:_="">
    <xsd:import namespace="385b3373-d980-4f3f-b4c2-479ed1c22688"/>
    <xsd:import namespace="14bdea60-961a-45ce-8483-8bca378998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b3373-d980-4f3f-b4c2-479ed1c226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dea60-961a-45ce-8483-8bca378998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7A3791-AB7D-4ED9-B556-313E4700F6B0}">
  <ds:schemaRefs>
    <ds:schemaRef ds:uri="14bdea60-961a-45ce-8483-8bca3789982a"/>
    <ds:schemaRef ds:uri="385b3373-d980-4f3f-b4c2-479ed1c226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25B7B9-73EA-49C8-AD17-885DD2E1D1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256DF3-0047-43F2-B470-9700BFF2A2C3}">
  <ds:schemaRefs>
    <ds:schemaRef ds:uri="14bdea60-961a-45ce-8483-8bca3789982a"/>
    <ds:schemaRef ds:uri="385b3373-d980-4f3f-b4c2-479ed1c226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2522</Words>
  <Application>Microsoft Macintosh PowerPoint</Application>
  <PresentationFormat>On-screen Show (4:3)</PresentationFormat>
  <Paragraphs>387</Paragraphs>
  <Slides>49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Arial,Sans-Serif</vt:lpstr>
      <vt:lpstr>Arial</vt:lpstr>
      <vt:lpstr>Calibri</vt:lpstr>
      <vt:lpstr>Segoe UI Symbol</vt:lpstr>
      <vt:lpstr>Times</vt:lpstr>
      <vt:lpstr>Emerson Master Design</vt:lpstr>
      <vt:lpstr>PowerPoint Presentation</vt:lpstr>
      <vt:lpstr>PowerPoint Presentation</vt:lpstr>
      <vt:lpstr> White-Rodgers Intelligent Valve Retrofit Kit</vt:lpstr>
      <vt:lpstr>A Reliable Replacement. Simple Troubleshooting</vt:lpstr>
      <vt:lpstr>Value Proposition</vt:lpstr>
      <vt:lpstr>Extensive Cross-Reference Options</vt:lpstr>
      <vt:lpstr>What’s in the Box?</vt:lpstr>
      <vt:lpstr>White-Rodgers Cross Reference</vt:lpstr>
      <vt:lpstr>Why Contractors Trust White-Rodgers</vt:lpstr>
      <vt:lpstr>PowerPoint Presentation</vt:lpstr>
      <vt:lpstr> White-Rodgers Intelligent Valve Retrofit Kit</vt:lpstr>
      <vt:lpstr>White-Rodgers 50I56D-905 Retrofit Kit IFC Components</vt:lpstr>
      <vt:lpstr>Intelligent Valve Retrofit Kit Benefit Summary</vt:lpstr>
      <vt:lpstr>50I56D-905 Competitive Comparison</vt:lpstr>
      <vt:lpstr>SmartValve History</vt:lpstr>
      <vt:lpstr>Wiring the Intelligent Valve Retrofit Kit</vt:lpstr>
      <vt:lpstr>Upgrading to 120V Hot Surface Ignition </vt:lpstr>
      <vt:lpstr>Specs</vt:lpstr>
      <vt:lpstr>PowerPoint Presentation</vt:lpstr>
      <vt:lpstr> White-Rodgers Intelligent Valve Retrofit Kit</vt:lpstr>
      <vt:lpstr>What’s in the Box?</vt:lpstr>
      <vt:lpstr>Disconnect Power and Gas</vt:lpstr>
      <vt:lpstr>Take a Picture of Wiring</vt:lpstr>
      <vt:lpstr>Remove Parts to Prepare for Retrofit</vt:lpstr>
      <vt:lpstr>Disconnect Pilot Assembly</vt:lpstr>
      <vt:lpstr>Disconnect Fan Timer</vt:lpstr>
      <vt:lpstr>Retrofit New Parts into Furnace</vt:lpstr>
      <vt:lpstr>Install Gas Valve</vt:lpstr>
      <vt:lpstr>Install Ignitor + Sensor</vt:lpstr>
      <vt:lpstr>Wire Passage</vt:lpstr>
      <vt:lpstr>Extension Harness</vt:lpstr>
      <vt:lpstr>Connect Flame Sensor</vt:lpstr>
      <vt:lpstr>Connect C Harness</vt:lpstr>
      <vt:lpstr>Connect Ignitor and Inducer Wires</vt:lpstr>
      <vt:lpstr>Continue Connecting Wires</vt:lpstr>
      <vt:lpstr>Continue Connecting Wires</vt:lpstr>
      <vt:lpstr>Connect Valve Harness</vt:lpstr>
      <vt:lpstr>Continue Connecting Valve Harness</vt:lpstr>
      <vt:lpstr>Connect Transformer</vt:lpstr>
      <vt:lpstr>Connect Line Voltage</vt:lpstr>
      <vt:lpstr>Connect Blower Leads </vt:lpstr>
      <vt:lpstr>Connect Thermostat Wires</vt:lpstr>
      <vt:lpstr>Dipswitch Settings</vt:lpstr>
      <vt:lpstr>Optional Connections</vt:lpstr>
      <vt:lpstr>Secure Wiring</vt:lpstr>
      <vt:lpstr>Reconnect Gas and Power</vt:lpstr>
      <vt:lpstr>Verify</vt:lpstr>
      <vt:lpstr>Troubleshooting</vt:lpstr>
      <vt:lpstr>Troubleshooting Continued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Kasey Blizzard</dc:creator>
  <cp:lastModifiedBy>Young, Emily [COMRES/WR/STL]</cp:lastModifiedBy>
  <cp:revision>2</cp:revision>
  <dcterms:created xsi:type="dcterms:W3CDTF">2020-05-23T20:01:29Z</dcterms:created>
  <dcterms:modified xsi:type="dcterms:W3CDTF">2021-08-05T14:46:31Z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0x01010075E5B6E2825F60408E6F010B3EDF072C</vt:lpwstr>
  </property>
</Properties>
</file>